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2" r:id="rId2"/>
    <p:sldId id="303" r:id="rId3"/>
    <p:sldId id="310" r:id="rId4"/>
    <p:sldId id="304" r:id="rId5"/>
    <p:sldId id="305" r:id="rId6"/>
    <p:sldId id="306" r:id="rId7"/>
    <p:sldId id="307" r:id="rId8"/>
    <p:sldId id="309" r:id="rId9"/>
    <p:sldId id="278" r:id="rId10"/>
    <p:sldId id="282" r:id="rId11"/>
    <p:sldId id="283" r:id="rId12"/>
    <p:sldId id="286" r:id="rId13"/>
    <p:sldId id="284" r:id="rId14"/>
    <p:sldId id="285" r:id="rId15"/>
    <p:sldId id="287" r:id="rId16"/>
    <p:sldId id="288" r:id="rId17"/>
    <p:sldId id="289" r:id="rId18"/>
    <p:sldId id="279" r:id="rId19"/>
    <p:sldId id="298" r:id="rId20"/>
    <p:sldId id="290" r:id="rId21"/>
    <p:sldId id="291" r:id="rId22"/>
    <p:sldId id="292" r:id="rId23"/>
    <p:sldId id="293" r:id="rId24"/>
    <p:sldId id="294" r:id="rId25"/>
    <p:sldId id="297" r:id="rId26"/>
    <p:sldId id="296" r:id="rId27"/>
    <p:sldId id="299" r:id="rId28"/>
    <p:sldId id="300" r:id="rId29"/>
    <p:sldId id="301" r:id="rId30"/>
    <p:sldId id="262" r:id="rId31"/>
    <p:sldId id="260" r:id="rId32"/>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3" autoAdjust="0"/>
    <p:restoredTop sz="94660"/>
  </p:normalViewPr>
  <p:slideViewPr>
    <p:cSldViewPr>
      <p:cViewPr>
        <p:scale>
          <a:sx n="89" d="100"/>
          <a:sy n="89" d="100"/>
        </p:scale>
        <p:origin x="-126" y="-30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EADB0A56-0D16-4B15-84C4-1872519E79CA}" type="datetimeFigureOut">
              <a:rPr kumimoji="1" lang="ja-JP" altLang="en-US" smtClean="0"/>
              <a:t>2015/9/26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6C976C52-121E-4014-92D7-3A9894335DA3}" type="slidenum">
              <a:rPr kumimoji="1" lang="ja-JP" altLang="en-US" smtClean="0"/>
              <a:t>‹#›</a:t>
            </a:fld>
            <a:endParaRPr kumimoji="1" lang="ja-JP" altLang="en-US"/>
          </a:p>
        </p:txBody>
      </p:sp>
    </p:spTree>
    <p:extLst>
      <p:ext uri="{BB962C8B-B14F-4D97-AF65-F5344CB8AC3E}">
        <p14:creationId xmlns:p14="http://schemas.microsoft.com/office/powerpoint/2010/main" val="29638238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3D81DF1-27C9-4E32-9EF9-447F13C5AC66}" type="datetime1">
              <a:rPr kumimoji="1" lang="ja-JP" altLang="en-US" smtClean="0"/>
              <a:t>2015/9/26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2135875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65EFCC7-CB7B-47AA-ABF3-24CDEC66B496}" type="datetime1">
              <a:rPr kumimoji="1" lang="ja-JP" altLang="en-US" smtClean="0"/>
              <a:t>2015/9/26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2078785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225AA5C-D36B-47A5-8DF8-1E7F8F6CD17C}" type="datetime1">
              <a:rPr kumimoji="1" lang="ja-JP" altLang="en-US" smtClean="0"/>
              <a:t>2015/9/26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234799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DA98AA-0017-4B4A-BBB9-CD5643740F8E}" type="datetime1">
              <a:rPr kumimoji="1" lang="ja-JP" altLang="en-US" smtClean="0"/>
              <a:t>2015/9/26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383305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26D7EC9-1DD9-44DC-BF76-2B677828B73F}" type="datetime1">
              <a:rPr kumimoji="1" lang="ja-JP" altLang="en-US" smtClean="0"/>
              <a:t>2015/9/26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910669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3AEC59C-9ED7-4150-BC8C-2DD6F9386AEF}" type="datetime1">
              <a:rPr kumimoji="1" lang="ja-JP" altLang="en-US" smtClean="0"/>
              <a:t>2015/9/26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352916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B098126-A62D-49D6-81DC-208A216A9ABA}" type="datetime1">
              <a:rPr kumimoji="1" lang="ja-JP" altLang="en-US" smtClean="0"/>
              <a:t>2015/9/26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1199171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3C18FFE-D7CF-45C7-BDE0-BB90CCBDBFB9}" type="datetime1">
              <a:rPr kumimoji="1" lang="ja-JP" altLang="en-US" smtClean="0"/>
              <a:t>2015/9/26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1311455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549179E-09F7-4AED-8306-82DAA9B12236}" type="datetime1">
              <a:rPr kumimoji="1" lang="ja-JP" altLang="en-US" smtClean="0"/>
              <a:t>2015/9/26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317228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5E2B0CC-F57C-41A6-ACA2-A2D32675B6A8}" type="datetime1">
              <a:rPr kumimoji="1" lang="ja-JP" altLang="en-US" smtClean="0"/>
              <a:t>2015/9/26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36830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7F30332-F190-4CBB-8A21-359908C366D3}" type="datetime1">
              <a:rPr kumimoji="1" lang="ja-JP" altLang="en-US" smtClean="0"/>
              <a:t>2015/9/26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3013255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2AAD7-4D6C-446D-8337-9FD09CCBE3A4}" type="datetime1">
              <a:rPr kumimoji="1" lang="ja-JP" altLang="en-US" smtClean="0"/>
              <a:t>2015/9/26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2724498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itotakehiko.com/"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mailto:pac@wako.ac.j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0425" y="34092"/>
            <a:ext cx="9149091" cy="6858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altLang="ja-JP" sz="4900" dirty="0" smtClean="0"/>
              <a:t>PAC</a:t>
            </a:r>
            <a:r>
              <a:rPr lang="ja-JP" altLang="en-US" sz="4900" dirty="0" smtClean="0"/>
              <a:t>分析の理論と具体的な実施技術</a:t>
            </a:r>
            <a:r>
              <a:rPr lang="en-US" altLang="ja-JP" sz="6000" dirty="0" smtClean="0"/>
              <a:t/>
            </a:r>
            <a:br>
              <a:rPr lang="en-US" altLang="ja-JP" sz="6000" dirty="0" smtClean="0"/>
            </a:br>
            <a:r>
              <a:rPr lang="ja-JP" altLang="en-US" sz="4000" dirty="0" smtClean="0"/>
              <a:t>内藤哲雄（福島学院大学）</a:t>
            </a:r>
            <a:r>
              <a:rPr lang="en-US" altLang="ja-JP" sz="4000" dirty="0" smtClean="0"/>
              <a:t/>
            </a:r>
            <a:br>
              <a:rPr lang="en-US" altLang="ja-JP" sz="4000" dirty="0" smtClean="0"/>
            </a:br>
            <a:r>
              <a:rPr lang="ja-JP" altLang="en-US" sz="4000" dirty="0" smtClean="0"/>
              <a:t>いとうたけひこ（和光大学）</a:t>
            </a:r>
            <a:r>
              <a:rPr lang="en-US" altLang="ja-JP" sz="4000" dirty="0" smtClean="0"/>
              <a:t/>
            </a:r>
            <a:br>
              <a:rPr lang="en-US" altLang="ja-JP" sz="4000" dirty="0" smtClean="0"/>
            </a:br>
            <a:r>
              <a:rPr lang="en-US" altLang="ja-JP" dirty="0" smtClean="0"/>
              <a:t/>
            </a:r>
            <a:br>
              <a:rPr lang="en-US" altLang="ja-JP" dirty="0" smtClean="0"/>
            </a:br>
            <a:r>
              <a:rPr lang="ja-JP" altLang="en-US" sz="3600" dirty="0" smtClean="0"/>
              <a:t>日本心理学会第</a:t>
            </a:r>
            <a:r>
              <a:rPr lang="en-US" altLang="ja-JP" sz="3600" dirty="0" smtClean="0"/>
              <a:t>79</a:t>
            </a:r>
            <a:r>
              <a:rPr lang="ja-JP" altLang="en-US" sz="3600" dirty="0"/>
              <a:t>回</a:t>
            </a:r>
            <a:r>
              <a:rPr lang="ja-JP" altLang="en-US" sz="3600" dirty="0" smtClean="0"/>
              <a:t>大会　</a:t>
            </a:r>
            <a:r>
              <a:rPr lang="en-US" altLang="ja-JP" sz="3600" dirty="0" smtClean="0"/>
              <a:t/>
            </a:r>
            <a:br>
              <a:rPr lang="en-US" altLang="ja-JP" sz="3600" dirty="0" smtClean="0"/>
            </a:br>
            <a:r>
              <a:rPr lang="ja-JP" altLang="en-US" sz="3600" dirty="0" smtClean="0"/>
              <a:t>チュートリアルワークショップ</a:t>
            </a:r>
            <a:r>
              <a:rPr lang="en-US" altLang="ja-JP" sz="3600" dirty="0" smtClean="0"/>
              <a:t/>
            </a:r>
            <a:br>
              <a:rPr lang="en-US" altLang="ja-JP" sz="3600" dirty="0" smtClean="0"/>
            </a:br>
            <a:r>
              <a:rPr lang="en-US" altLang="ja-JP" sz="3600" dirty="0" smtClean="0"/>
              <a:t/>
            </a:r>
            <a:br>
              <a:rPr lang="en-US" altLang="ja-JP" sz="3600" dirty="0" smtClean="0"/>
            </a:br>
            <a:r>
              <a:rPr lang="ja-JP" altLang="en-US" sz="3200" dirty="0"/>
              <a:t>名古屋国際</a:t>
            </a:r>
            <a:r>
              <a:rPr lang="ja-JP" altLang="en-US" sz="3200" dirty="0" smtClean="0"/>
              <a:t>会議場　</a:t>
            </a:r>
            <a:r>
              <a:rPr lang="en-US" altLang="ja-JP" sz="3200" dirty="0" smtClean="0"/>
              <a:t>4</a:t>
            </a:r>
            <a:r>
              <a:rPr lang="ja-JP" altLang="en-US" sz="3200" dirty="0" smtClean="0"/>
              <a:t>階</a:t>
            </a:r>
            <a:r>
              <a:rPr lang="en-US" altLang="ja-JP" sz="3200" dirty="0" smtClean="0"/>
              <a:t/>
            </a:r>
            <a:br>
              <a:rPr lang="en-US" altLang="ja-JP" sz="3200" dirty="0" smtClean="0"/>
            </a:br>
            <a:r>
              <a:rPr lang="ja-JP" altLang="en-US" sz="3200" dirty="0" smtClean="0"/>
              <a:t>第７会場</a:t>
            </a:r>
            <a:r>
              <a:rPr lang="en-US" altLang="ja-JP" sz="3200" dirty="0" smtClean="0"/>
              <a:t>/</a:t>
            </a:r>
            <a:r>
              <a:rPr lang="ja-JP" altLang="en-US" sz="3200" dirty="0" smtClean="0"/>
              <a:t>　レセプションホール第</a:t>
            </a:r>
            <a:r>
              <a:rPr lang="en-US" altLang="ja-JP" sz="3200" dirty="0" smtClean="0"/>
              <a:t>1</a:t>
            </a:r>
            <a:r>
              <a:rPr lang="ja-JP" altLang="en-US" sz="3200" dirty="0" smtClean="0"/>
              <a:t>室</a:t>
            </a:r>
            <a:r>
              <a:rPr lang="en-US" altLang="ja-JP" sz="3200" dirty="0" smtClean="0"/>
              <a:t/>
            </a:r>
            <a:br>
              <a:rPr lang="en-US" altLang="ja-JP" sz="3200" dirty="0" smtClean="0"/>
            </a:br>
            <a:r>
              <a:rPr lang="en-US" altLang="ja-JP" sz="3200" dirty="0"/>
              <a:t>2015</a:t>
            </a:r>
            <a:r>
              <a:rPr lang="ja-JP" altLang="en-US" sz="3200" dirty="0" smtClean="0"/>
              <a:t>年</a:t>
            </a:r>
            <a:r>
              <a:rPr lang="en-US" altLang="ja-JP" sz="3200" dirty="0" smtClean="0"/>
              <a:t>9</a:t>
            </a:r>
            <a:r>
              <a:rPr lang="ja-JP" altLang="en-US" sz="3200" dirty="0" smtClean="0"/>
              <a:t>月</a:t>
            </a:r>
            <a:r>
              <a:rPr lang="en-US" altLang="ja-JP" sz="3200" dirty="0" smtClean="0"/>
              <a:t>23</a:t>
            </a:r>
            <a:r>
              <a:rPr lang="ja-JP" altLang="en-US" sz="3200" dirty="0" smtClean="0"/>
              <a:t>日（</a:t>
            </a:r>
            <a:r>
              <a:rPr lang="en-US" altLang="ja-JP" sz="3200" dirty="0" smtClean="0"/>
              <a:t>2</a:t>
            </a:r>
            <a:r>
              <a:rPr lang="ja-JP" altLang="en-US" sz="3200" dirty="0" smtClean="0"/>
              <a:t>日目）</a:t>
            </a:r>
            <a:r>
              <a:rPr lang="en-US" altLang="ja-JP" sz="3200" dirty="0" smtClean="0"/>
              <a:t/>
            </a:r>
            <a:br>
              <a:rPr lang="en-US" altLang="ja-JP" sz="3200" dirty="0" smtClean="0"/>
            </a:br>
            <a:r>
              <a:rPr lang="ja-JP" altLang="en-US" sz="3200" dirty="0" smtClean="0"/>
              <a:t>１１：４０－１２：５０</a:t>
            </a:r>
            <a:endParaRPr kumimoji="1" lang="ja-JP" altLang="en-US" sz="3200" dirty="0"/>
          </a:p>
        </p:txBody>
      </p:sp>
      <p:sp>
        <p:nvSpPr>
          <p:cNvPr id="4" name="日付プレースホルダー 3"/>
          <p:cNvSpPr>
            <a:spLocks noGrp="1"/>
          </p:cNvSpPr>
          <p:nvPr>
            <p:ph type="dt" sz="half" idx="10"/>
          </p:nvPr>
        </p:nvSpPr>
        <p:spPr/>
        <p:txBody>
          <a:bodyPr/>
          <a:lstStyle/>
          <a:p>
            <a:pPr>
              <a:defRPr/>
            </a:pPr>
            <a:fld id="{3A7BEA90-5B42-4413-B09B-BE2B6EAA4155}" type="datetime1">
              <a:rPr lang="ja-JP" altLang="en-US" smtClean="0"/>
              <a:pPr>
                <a:defRPr/>
              </a:pPr>
              <a:t>2015/9/26</a:t>
            </a:fld>
            <a:endParaRPr lang="ja-JP" altLang="en-US"/>
          </a:p>
        </p:txBody>
      </p:sp>
      <p:sp>
        <p:nvSpPr>
          <p:cNvPr id="5" name="スライド番号プレースホルダー 4"/>
          <p:cNvSpPr>
            <a:spLocks noGrp="1"/>
          </p:cNvSpPr>
          <p:nvPr>
            <p:ph type="sldNum" sz="quarter" idx="12"/>
          </p:nvPr>
        </p:nvSpPr>
        <p:spPr/>
        <p:txBody>
          <a:bodyPr/>
          <a:lstStyle/>
          <a:p>
            <a:fld id="{A1B03F9E-1159-4BCC-9D1E-12832CCCDAB1}" type="slidenum">
              <a:rPr lang="ja-JP" altLang="en-US" smtClean="0"/>
              <a:pPr/>
              <a:t>1</a:t>
            </a:fld>
            <a:endParaRPr lang="ja-JP" altLang="en-US"/>
          </a:p>
        </p:txBody>
      </p:sp>
    </p:spTree>
    <p:extLst>
      <p:ext uri="{BB962C8B-B14F-4D97-AF65-F5344CB8AC3E}">
        <p14:creationId xmlns:p14="http://schemas.microsoft.com/office/powerpoint/2010/main" val="3143707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274638"/>
            <a:ext cx="8219256" cy="634082"/>
          </a:xfrm>
        </p:spPr>
        <p:txBody>
          <a:bodyPr>
            <a:normAutofit fontScale="90000"/>
          </a:bodyPr>
          <a:lstStyle/>
          <a:p>
            <a:r>
              <a:rPr kumimoji="1" lang="en-US" altLang="ja-JP" dirty="0" smtClean="0">
                <a:hlinkClick r:id="rId2"/>
              </a:rPr>
              <a:t>www.itotakehiko.com</a:t>
            </a:r>
            <a:r>
              <a:rPr kumimoji="1" lang="en-US" altLang="ja-JP" dirty="0" smtClean="0"/>
              <a:t/>
            </a:r>
            <a:br>
              <a:rPr kumimoji="1" lang="en-US" altLang="ja-JP" dirty="0" smtClean="0"/>
            </a:br>
            <a:endParaRPr kumimoji="1" lang="ja-JP"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06864"/>
            <a:ext cx="7526039" cy="6251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4"/>
          <p:cNvSpPr>
            <a:spLocks noGrp="1"/>
          </p:cNvSpPr>
          <p:nvPr>
            <p:ph type="sldNum" sz="quarter" idx="12"/>
          </p:nvPr>
        </p:nvSpPr>
        <p:spPr/>
        <p:txBody>
          <a:bodyPr/>
          <a:lstStyle/>
          <a:p>
            <a:fld id="{6C6151AB-A03B-475B-BE4A-4E32FF1A5815}" type="slidenum">
              <a:rPr kumimoji="1" lang="ja-JP" altLang="en-US" smtClean="0"/>
              <a:t>10</a:t>
            </a:fld>
            <a:endParaRPr kumimoji="1" lang="ja-JP" altLang="en-US"/>
          </a:p>
        </p:txBody>
      </p:sp>
    </p:spTree>
    <p:extLst>
      <p:ext uri="{BB962C8B-B14F-4D97-AF65-F5344CB8AC3E}">
        <p14:creationId xmlns:p14="http://schemas.microsoft.com/office/powerpoint/2010/main" val="3979547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5554960" cy="1143000"/>
          </a:xfrm>
        </p:spPr>
        <p:txBody>
          <a:bodyPr/>
          <a:lstStyle/>
          <a:p>
            <a:pPr algn="l"/>
            <a:r>
              <a:rPr lang="en-US" altLang="ja-JP" b="1" dirty="0" smtClean="0"/>
              <a:t>What is PAC Analysis?</a:t>
            </a:r>
            <a:endParaRPr kumimoji="1" lang="ja-JP" altLang="en-US" dirty="0"/>
          </a:p>
        </p:txBody>
      </p:sp>
      <p:sp>
        <p:nvSpPr>
          <p:cNvPr id="3" name="コンテンツ プレースホルダー 2"/>
          <p:cNvSpPr>
            <a:spLocks noGrp="1"/>
          </p:cNvSpPr>
          <p:nvPr>
            <p:ph idx="1"/>
          </p:nvPr>
        </p:nvSpPr>
        <p:spPr>
          <a:xfrm>
            <a:off x="457200" y="1600200"/>
            <a:ext cx="4690864" cy="4525963"/>
          </a:xfrm>
        </p:spPr>
        <p:txBody>
          <a:bodyPr>
            <a:normAutofit fontScale="92500" lnSpcReduction="10000"/>
          </a:bodyPr>
          <a:lstStyle/>
          <a:p>
            <a:r>
              <a:rPr lang="en-US" altLang="ja-JP" dirty="0" smtClean="0"/>
              <a:t>Personal </a:t>
            </a:r>
            <a:r>
              <a:rPr lang="en-US" altLang="ja-JP" dirty="0"/>
              <a:t>Attitude Construct (PAC) Analysis was proposed </a:t>
            </a:r>
            <a:r>
              <a:rPr lang="en-US" altLang="ja-JP" dirty="0" smtClean="0"/>
              <a:t>by Tetsuo Naito </a:t>
            </a:r>
            <a:r>
              <a:rPr lang="en-US" altLang="ja-JP" dirty="0"/>
              <a:t>(1993, 1997) </a:t>
            </a:r>
            <a:endParaRPr lang="en-US" altLang="ja-JP" dirty="0" smtClean="0"/>
          </a:p>
          <a:p>
            <a:r>
              <a:rPr lang="en-US" altLang="ja-JP" dirty="0" smtClean="0"/>
              <a:t>as </a:t>
            </a:r>
            <a:r>
              <a:rPr lang="en-US" altLang="ja-JP" dirty="0"/>
              <a:t>a method to seek the individual structure of attitude </a:t>
            </a:r>
            <a:endParaRPr lang="en-US" altLang="ja-JP" dirty="0" smtClean="0"/>
          </a:p>
          <a:p>
            <a:r>
              <a:rPr lang="en-US" altLang="ja-JP" dirty="0" smtClean="0"/>
              <a:t>using </a:t>
            </a:r>
            <a:r>
              <a:rPr lang="en-US" altLang="ja-JP" dirty="0"/>
              <a:t>visualization </a:t>
            </a:r>
            <a:r>
              <a:rPr lang="en-US" altLang="ja-JP" dirty="0" smtClean="0"/>
              <a:t>(</a:t>
            </a:r>
            <a:r>
              <a:rPr lang="en-US" altLang="ja-JP" dirty="0" err="1" smtClean="0"/>
              <a:t>dendrogram</a:t>
            </a:r>
            <a:r>
              <a:rPr lang="en-US" altLang="ja-JP" dirty="0" smtClean="0"/>
              <a:t>) and </a:t>
            </a:r>
            <a:r>
              <a:rPr lang="en-US" altLang="ja-JP" dirty="0"/>
              <a:t>a dialogical interview. </a:t>
            </a:r>
            <a:endParaRPr lang="en-US" altLang="ja-JP" dirty="0" smtClean="0"/>
          </a:p>
          <a:p>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012" y="764704"/>
            <a:ext cx="2676525"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11</a:t>
            </a:fld>
            <a:endParaRPr kumimoji="1" lang="ja-JP" altLang="en-US"/>
          </a:p>
        </p:txBody>
      </p:sp>
    </p:spTree>
    <p:extLst>
      <p:ext uri="{BB962C8B-B14F-4D97-AF65-F5344CB8AC3E}">
        <p14:creationId xmlns:p14="http://schemas.microsoft.com/office/powerpoint/2010/main" val="3651575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2800" dirty="0" smtClean="0"/>
              <a:t>Two</a:t>
            </a:r>
            <a:r>
              <a:rPr kumimoji="1" lang="en-US" altLang="ja-JP" sz="3200" dirty="0" smtClean="0"/>
              <a:t> unique research methods </a:t>
            </a:r>
            <a:br>
              <a:rPr kumimoji="1" lang="en-US" altLang="ja-JP" sz="3200" dirty="0" smtClean="0"/>
            </a:br>
            <a:r>
              <a:rPr kumimoji="1" lang="en-US" altLang="ja-JP" sz="3200" dirty="0" smtClean="0"/>
              <a:t>made in Japan often referred as qualitative research methods </a:t>
            </a:r>
            <a:endParaRPr kumimoji="1" lang="ja-JP" altLang="en-US" sz="3200" dirty="0"/>
          </a:p>
        </p:txBody>
      </p:sp>
      <p:sp>
        <p:nvSpPr>
          <p:cNvPr id="3" name="コンテンツ プレースホルダー 2"/>
          <p:cNvSpPr>
            <a:spLocks noGrp="1"/>
          </p:cNvSpPr>
          <p:nvPr>
            <p:ph sz="half" idx="1"/>
          </p:nvPr>
        </p:nvSpPr>
        <p:spPr>
          <a:xfrm>
            <a:off x="457200" y="1600201"/>
            <a:ext cx="4038600" cy="2764904"/>
          </a:xfrm>
        </p:spPr>
        <p:txBody>
          <a:bodyPr/>
          <a:lstStyle/>
          <a:p>
            <a:r>
              <a:rPr kumimoji="1" lang="en-US" altLang="ja-JP" dirty="0" smtClean="0"/>
              <a:t>PAC Analysis</a:t>
            </a:r>
          </a:p>
          <a:p>
            <a:pPr marL="0" indent="0">
              <a:buNone/>
            </a:pPr>
            <a:r>
              <a:rPr kumimoji="1" lang="en-US" altLang="ja-JP" dirty="0" smtClean="0"/>
              <a:t>(</a:t>
            </a:r>
            <a:r>
              <a:rPr kumimoji="1" lang="ja-JP" altLang="en-US" dirty="0" smtClean="0"/>
              <a:t>個人別態度行動分析</a:t>
            </a:r>
            <a:r>
              <a:rPr kumimoji="1" lang="en-US" altLang="ja-JP" dirty="0" smtClean="0"/>
              <a:t>)</a:t>
            </a:r>
            <a:endParaRPr kumimoji="1" lang="ja-JP" altLang="en-US" dirty="0"/>
          </a:p>
        </p:txBody>
      </p:sp>
      <p:sp>
        <p:nvSpPr>
          <p:cNvPr id="4" name="コンテンツ プレースホルダー 3"/>
          <p:cNvSpPr>
            <a:spLocks noGrp="1"/>
          </p:cNvSpPr>
          <p:nvPr>
            <p:ph sz="half" idx="2"/>
          </p:nvPr>
        </p:nvSpPr>
        <p:spPr>
          <a:xfrm>
            <a:off x="3995936" y="1604087"/>
            <a:ext cx="5148064" cy="1612775"/>
          </a:xfrm>
        </p:spPr>
        <p:txBody>
          <a:bodyPr/>
          <a:lstStyle/>
          <a:p>
            <a:r>
              <a:rPr kumimoji="1" lang="en-US" altLang="ja-JP" dirty="0" smtClean="0"/>
              <a:t>Trajectory Equfinality Approach</a:t>
            </a:r>
          </a:p>
          <a:p>
            <a:pPr marL="0" indent="0">
              <a:buNone/>
            </a:pPr>
            <a:r>
              <a:rPr lang="ja-JP" altLang="en-US" dirty="0"/>
              <a:t>　</a:t>
            </a:r>
            <a:r>
              <a:rPr lang="ja-JP" altLang="en-US" dirty="0" smtClean="0"/>
              <a:t>　（複線径路等至性モデル）</a:t>
            </a:r>
            <a:endParaRPr lang="en-US" altLang="ja-JP" dirty="0" smtClean="0"/>
          </a:p>
          <a:p>
            <a:pPr marL="0" indent="0">
              <a:buNone/>
            </a:pPr>
            <a:r>
              <a:rPr kumimoji="1" lang="ja-JP" altLang="en-US" dirty="0"/>
              <a:t>　</a:t>
            </a:r>
            <a:r>
              <a:rPr kumimoji="1" lang="ja-JP" altLang="en-US" dirty="0" smtClean="0"/>
              <a:t>　</a:t>
            </a:r>
            <a:endParaRPr kumimoji="1" lang="ja-JP"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40798"/>
            <a:ext cx="2676525"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504" y="2862483"/>
            <a:ext cx="3644928" cy="351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4"/>
          <p:cNvSpPr>
            <a:spLocks noGrp="1"/>
          </p:cNvSpPr>
          <p:nvPr>
            <p:ph type="sldNum" sz="quarter" idx="12"/>
          </p:nvPr>
        </p:nvSpPr>
        <p:spPr/>
        <p:txBody>
          <a:bodyPr/>
          <a:lstStyle/>
          <a:p>
            <a:fld id="{6C6151AB-A03B-475B-BE4A-4E32FF1A5815}" type="slidenum">
              <a:rPr kumimoji="1" lang="ja-JP" altLang="en-US" smtClean="0"/>
              <a:t>12</a:t>
            </a:fld>
            <a:endParaRPr kumimoji="1" lang="ja-JP" altLang="en-US"/>
          </a:p>
        </p:txBody>
      </p:sp>
    </p:spTree>
    <p:extLst>
      <p:ext uri="{BB962C8B-B14F-4D97-AF65-F5344CB8AC3E}">
        <p14:creationId xmlns:p14="http://schemas.microsoft.com/office/powerpoint/2010/main" val="3384280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Is PAC Analysis a qualitative  research or a mixed methods research? </a:t>
            </a:r>
            <a:endParaRPr kumimoji="1" lang="ja-JP" altLang="en-US" dirty="0"/>
          </a:p>
        </p:txBody>
      </p:sp>
      <p:sp>
        <p:nvSpPr>
          <p:cNvPr id="3" name="コンテンツ プレースホルダー 2"/>
          <p:cNvSpPr>
            <a:spLocks noGrp="1"/>
          </p:cNvSpPr>
          <p:nvPr>
            <p:ph idx="1"/>
          </p:nvPr>
        </p:nvSpPr>
        <p:spPr>
          <a:xfrm>
            <a:off x="457200" y="1600200"/>
            <a:ext cx="5626968" cy="4525963"/>
          </a:xfrm>
        </p:spPr>
        <p:txBody>
          <a:bodyPr>
            <a:normAutofit fontScale="92500" lnSpcReduction="10000"/>
          </a:bodyPr>
          <a:lstStyle/>
          <a:p>
            <a:r>
              <a:rPr lang="en-US" altLang="ja-JP" dirty="0"/>
              <a:t>Inoue and Ito (2011) argued that the PAC Analysis is one of multiplied mixed </a:t>
            </a:r>
            <a:r>
              <a:rPr lang="en-US" altLang="ja-JP" dirty="0" smtClean="0"/>
              <a:t>methods(</a:t>
            </a:r>
            <a:r>
              <a:rPr lang="ja-JP" altLang="en-US" dirty="0" smtClean="0"/>
              <a:t>乗算的ミックス法</a:t>
            </a:r>
            <a:r>
              <a:rPr lang="en-US" altLang="ja-JP" dirty="0" smtClean="0"/>
              <a:t>), </a:t>
            </a:r>
          </a:p>
          <a:p>
            <a:r>
              <a:rPr lang="en-US" altLang="ja-JP" dirty="0" smtClean="0"/>
              <a:t>while </a:t>
            </a:r>
            <a:r>
              <a:rPr lang="en-US" altLang="ja-JP" dirty="0"/>
              <a:t>the mixed methods research is usually referred to not </a:t>
            </a:r>
            <a:r>
              <a:rPr lang="en-US" altLang="ja-JP" dirty="0" smtClean="0"/>
              <a:t>multiplicative</a:t>
            </a:r>
            <a:r>
              <a:rPr lang="ja-JP" altLang="en-US" dirty="0" smtClean="0"/>
              <a:t>（かけ算的）</a:t>
            </a:r>
            <a:r>
              <a:rPr lang="en-US" altLang="ja-JP" dirty="0" smtClean="0"/>
              <a:t> </a:t>
            </a:r>
            <a:r>
              <a:rPr lang="en-US" altLang="ja-JP" dirty="0"/>
              <a:t>but additive </a:t>
            </a:r>
            <a:r>
              <a:rPr lang="en-US" altLang="ja-JP" dirty="0" smtClean="0"/>
              <a:t>combination</a:t>
            </a:r>
            <a:r>
              <a:rPr lang="ja-JP" altLang="en-US" dirty="0" smtClean="0"/>
              <a:t>（足し算的）</a:t>
            </a:r>
            <a:r>
              <a:rPr lang="en-US" altLang="ja-JP" dirty="0" smtClean="0"/>
              <a:t> </a:t>
            </a:r>
            <a:r>
              <a:rPr lang="en-US" altLang="ja-JP" dirty="0"/>
              <a:t>of qualitative and quantitative approaches.  </a:t>
            </a:r>
          </a:p>
          <a:p>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217759"/>
            <a:ext cx="2988622" cy="3264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13</a:t>
            </a:fld>
            <a:endParaRPr kumimoji="1" lang="ja-JP" altLang="en-US"/>
          </a:p>
        </p:txBody>
      </p:sp>
    </p:spTree>
    <p:extLst>
      <p:ext uri="{BB962C8B-B14F-4D97-AF65-F5344CB8AC3E}">
        <p14:creationId xmlns:p14="http://schemas.microsoft.com/office/powerpoint/2010/main" val="1888975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Purpose of my presentation </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smtClean="0"/>
              <a:t>The </a:t>
            </a:r>
            <a:r>
              <a:rPr lang="en-US" altLang="ja-JP" dirty="0"/>
              <a:t>purpose of the present research is to characterize PAC Analysis from the perspective of mixed methods research. </a:t>
            </a:r>
            <a:endParaRPr lang="en-US" altLang="ja-JP" dirty="0" smtClean="0"/>
          </a:p>
          <a:p>
            <a:endParaRPr lang="en-US" altLang="ja-JP" dirty="0"/>
          </a:p>
          <a:p>
            <a:r>
              <a:rPr lang="en-US" altLang="ja-JP" dirty="0" smtClean="0"/>
              <a:t>PAC</a:t>
            </a:r>
            <a:r>
              <a:rPr lang="ja-JP" altLang="en-US" dirty="0" smtClean="0"/>
              <a:t>分析は質的研究か？　混合研究法か？</a:t>
            </a:r>
            <a:endParaRPr lang="en-US" altLang="ja-JP" dirty="0" smtClean="0"/>
          </a:p>
          <a:p>
            <a:r>
              <a:rPr lang="en-US" altLang="ja-JP" dirty="0" smtClean="0"/>
              <a:t>QUAL</a:t>
            </a:r>
            <a:r>
              <a:rPr lang="ja-JP" altLang="en-US" dirty="0" smtClean="0"/>
              <a:t>？</a:t>
            </a:r>
            <a:r>
              <a:rPr lang="en-US" altLang="ja-JP" dirty="0" smtClean="0"/>
              <a:t> or MMR </a:t>
            </a:r>
            <a:r>
              <a:rPr lang="ja-JP" altLang="en-US" dirty="0" smtClean="0"/>
              <a:t>？</a:t>
            </a:r>
            <a:endParaRPr lang="ja-JP"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14</a:t>
            </a:fld>
            <a:endParaRPr kumimoji="1" lang="ja-JP" altLang="en-US"/>
          </a:p>
        </p:txBody>
      </p:sp>
    </p:spTree>
    <p:extLst>
      <p:ext uri="{BB962C8B-B14F-4D97-AF65-F5344CB8AC3E}">
        <p14:creationId xmlns:p14="http://schemas.microsoft.com/office/powerpoint/2010/main" val="2461329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en-US" altLang="ja-JP" sz="3200" dirty="0" smtClean="0"/>
              <a:t>Creswell and Fetters’ Workshop </a:t>
            </a:r>
            <a:br>
              <a:rPr kumimoji="1" lang="en-US" altLang="ja-JP" sz="3200" dirty="0" smtClean="0"/>
            </a:br>
            <a:r>
              <a:rPr kumimoji="1" lang="en-US" altLang="ja-JP" sz="3200" dirty="0" smtClean="0"/>
              <a:t>at MMIRA Conference in Boston College, 2014 </a:t>
            </a:r>
            <a:endParaRPr kumimoji="1" lang="ja-JP" altLang="en-US"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6690024"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4"/>
          <p:cNvSpPr>
            <a:spLocks noGrp="1"/>
          </p:cNvSpPr>
          <p:nvPr>
            <p:ph type="sldNum" sz="quarter" idx="12"/>
          </p:nvPr>
        </p:nvSpPr>
        <p:spPr/>
        <p:txBody>
          <a:bodyPr/>
          <a:lstStyle/>
          <a:p>
            <a:fld id="{6C6151AB-A03B-475B-BE4A-4E32FF1A5815}" type="slidenum">
              <a:rPr kumimoji="1" lang="ja-JP" altLang="en-US" smtClean="0"/>
              <a:t>15</a:t>
            </a:fld>
            <a:endParaRPr kumimoji="1" lang="ja-JP" altLang="en-US"/>
          </a:p>
        </p:txBody>
      </p:sp>
    </p:spTree>
    <p:extLst>
      <p:ext uri="{BB962C8B-B14F-4D97-AF65-F5344CB8AC3E}">
        <p14:creationId xmlns:p14="http://schemas.microsoft.com/office/powerpoint/2010/main" val="305520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075240" cy="761100"/>
          </a:xfrm>
        </p:spPr>
        <p:txBody>
          <a:bodyPr>
            <a:noAutofit/>
          </a:bodyPr>
          <a:lstStyle/>
          <a:p>
            <a:r>
              <a:rPr kumimoji="1" lang="en-US" altLang="ja-JP" sz="3200" dirty="0" smtClean="0"/>
              <a:t>What I learned</a:t>
            </a:r>
            <a:r>
              <a:rPr kumimoji="1" lang="ja-JP" altLang="en-US" sz="3200" dirty="0" smtClean="0"/>
              <a:t>：３ </a:t>
            </a:r>
            <a:r>
              <a:rPr lang="en-US" altLang="ja-JP" sz="3200" dirty="0" smtClean="0"/>
              <a:t>types</a:t>
            </a:r>
            <a:r>
              <a:rPr lang="ja-JP" altLang="en-US" sz="3200" dirty="0"/>
              <a:t> </a:t>
            </a:r>
            <a:r>
              <a:rPr lang="en-US" altLang="ja-JP" sz="3200" dirty="0" smtClean="0"/>
              <a:t>of basic MMR</a:t>
            </a:r>
            <a:r>
              <a:rPr kumimoji="1" lang="en-US" altLang="ja-JP" sz="3200" dirty="0" smtClean="0"/>
              <a:t/>
            </a:r>
            <a:br>
              <a:rPr kumimoji="1" lang="en-US" altLang="ja-JP" sz="3200" dirty="0" smtClean="0"/>
            </a:br>
            <a:r>
              <a:rPr lang="ja-JP" altLang="en-US" sz="3200" dirty="0"/>
              <a:t>　</a:t>
            </a:r>
            <a:r>
              <a:rPr lang="ja-JP" altLang="en-US" sz="3200" dirty="0" smtClean="0"/>
              <a:t>①収斂型　②順次説明型　③順次探究型</a:t>
            </a:r>
            <a:endParaRPr kumimoji="1" lang="ja-JP" altLang="en-US" sz="3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76" y="1268760"/>
            <a:ext cx="8849620"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6C6151AB-A03B-475B-BE4A-4E32FF1A5815}" type="slidenum">
              <a:rPr kumimoji="1" lang="ja-JP" altLang="en-US" smtClean="0"/>
              <a:t>16</a:t>
            </a:fld>
            <a:endParaRPr kumimoji="1" lang="ja-JP" altLang="en-US"/>
          </a:p>
        </p:txBody>
      </p:sp>
    </p:spTree>
    <p:extLst>
      <p:ext uri="{BB962C8B-B14F-4D97-AF65-F5344CB8AC3E}">
        <p14:creationId xmlns:p14="http://schemas.microsoft.com/office/powerpoint/2010/main" val="1439966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19256" cy="994122"/>
          </a:xfrm>
        </p:spPr>
        <p:txBody>
          <a:bodyPr>
            <a:noAutofit/>
          </a:bodyPr>
          <a:lstStyle/>
          <a:p>
            <a:r>
              <a:rPr kumimoji="1" lang="en-US" altLang="ja-JP" sz="3200" dirty="0" smtClean="0"/>
              <a:t>My worksheet (2014):</a:t>
            </a:r>
            <a:br>
              <a:rPr kumimoji="1" lang="en-US" altLang="ja-JP" sz="3200" dirty="0" smtClean="0"/>
            </a:br>
            <a:r>
              <a:rPr lang="en-US" altLang="ja-JP" sz="3200" dirty="0" smtClean="0"/>
              <a:t>Phase, Procedure, and Product of</a:t>
            </a:r>
            <a:br>
              <a:rPr lang="en-US" altLang="ja-JP" sz="3200" dirty="0" smtClean="0"/>
            </a:br>
            <a:r>
              <a:rPr lang="en-US" altLang="ja-JP" sz="3200" dirty="0" smtClean="0"/>
              <a:t>PAC Analysis </a:t>
            </a:r>
            <a:endParaRPr kumimoji="1" lang="ja-JP" altLang="en-US" sz="32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7128792"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17</a:t>
            </a:fld>
            <a:endParaRPr kumimoji="1" lang="ja-JP" altLang="en-US"/>
          </a:p>
        </p:txBody>
      </p:sp>
    </p:spTree>
    <p:extLst>
      <p:ext uri="{BB962C8B-B14F-4D97-AF65-F5344CB8AC3E}">
        <p14:creationId xmlns:p14="http://schemas.microsoft.com/office/powerpoint/2010/main" val="1875967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41" y="836712"/>
            <a:ext cx="7505843" cy="6019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3"/>
          <p:cNvSpPr>
            <a:spLocks noGrp="1"/>
          </p:cNvSpPr>
          <p:nvPr>
            <p:ph type="title"/>
          </p:nvPr>
        </p:nvSpPr>
        <p:spPr>
          <a:xfrm>
            <a:off x="323528" y="274638"/>
            <a:ext cx="8363272" cy="418058"/>
          </a:xfrm>
        </p:spPr>
        <p:txBody>
          <a:bodyPr>
            <a:normAutofit fontScale="90000"/>
          </a:bodyPr>
          <a:lstStyle/>
          <a:p>
            <a:r>
              <a:rPr lang="en-US" altLang="ja-JP" dirty="0" smtClean="0"/>
              <a:t>Today  (</a:t>
            </a:r>
            <a:r>
              <a:rPr kumimoji="1" lang="en-US" altLang="ja-JP" dirty="0" smtClean="0"/>
              <a:t>I year and 3 month later)</a:t>
            </a:r>
            <a:endParaRPr kumimoji="1" lang="ja-JP" altLang="en-US" dirty="0"/>
          </a:p>
        </p:txBody>
      </p:sp>
      <p:sp>
        <p:nvSpPr>
          <p:cNvPr id="5" name="スライド番号プレースホルダー 4"/>
          <p:cNvSpPr>
            <a:spLocks noGrp="1"/>
          </p:cNvSpPr>
          <p:nvPr>
            <p:ph type="sldNum" sz="quarter" idx="12"/>
          </p:nvPr>
        </p:nvSpPr>
        <p:spPr/>
        <p:txBody>
          <a:bodyPr/>
          <a:lstStyle/>
          <a:p>
            <a:fld id="{6C6151AB-A03B-475B-BE4A-4E32FF1A5815}" type="slidenum">
              <a:rPr kumimoji="1" lang="ja-JP" altLang="en-US" smtClean="0"/>
              <a:t>18</a:t>
            </a:fld>
            <a:endParaRPr kumimoji="1" lang="ja-JP" altLang="en-US"/>
          </a:p>
        </p:txBody>
      </p:sp>
    </p:spTree>
    <p:extLst>
      <p:ext uri="{BB962C8B-B14F-4D97-AF65-F5344CB8AC3E}">
        <p14:creationId xmlns:p14="http://schemas.microsoft.com/office/powerpoint/2010/main" val="1964291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363272" cy="202034"/>
          </a:xfrm>
        </p:spPr>
        <p:txBody>
          <a:bodyPr>
            <a:normAutofit fontScale="90000"/>
          </a:bodyPr>
          <a:lstStyle/>
          <a:p>
            <a:r>
              <a:rPr kumimoji="1" lang="en-US" altLang="ja-JP" dirty="0" smtClean="0"/>
              <a:t>Japanese version</a:t>
            </a:r>
            <a:endParaRPr kumimoji="1" lang="ja-JP" alt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22" y="742950"/>
            <a:ext cx="6742903" cy="5998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6C6151AB-A03B-475B-BE4A-4E32FF1A5815}" type="slidenum">
              <a:rPr kumimoji="1" lang="ja-JP" altLang="en-US" smtClean="0"/>
              <a:t>19</a:t>
            </a:fld>
            <a:endParaRPr kumimoji="1" lang="ja-JP" altLang="en-US"/>
          </a:p>
        </p:txBody>
      </p:sp>
    </p:spTree>
    <p:extLst>
      <p:ext uri="{BB962C8B-B14F-4D97-AF65-F5344CB8AC3E}">
        <p14:creationId xmlns:p14="http://schemas.microsoft.com/office/powerpoint/2010/main" val="505289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PAC</a:t>
            </a:r>
            <a:r>
              <a:rPr kumimoji="1" lang="ja-JP" altLang="en-US" dirty="0" smtClean="0"/>
              <a:t>分析の特徴と今後の課題</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①</a:t>
            </a:r>
            <a:r>
              <a:rPr lang="ja-JP" altLang="en-US" dirty="0" smtClean="0"/>
              <a:t>カウンセリングなど実践へ</a:t>
            </a:r>
            <a:r>
              <a:rPr lang="ja-JP" altLang="en-US" dirty="0"/>
              <a:t>の応用</a:t>
            </a:r>
            <a:r>
              <a:rPr lang="ja-JP" altLang="en-US" dirty="0" smtClean="0"/>
              <a:t>（</a:t>
            </a:r>
            <a:endParaRPr lang="ja-JP" altLang="en-US" dirty="0"/>
          </a:p>
          <a:p>
            <a:r>
              <a:rPr lang="ja-JP" altLang="en-US" dirty="0"/>
              <a:t>②行列の表示</a:t>
            </a:r>
            <a:r>
              <a:rPr lang="ja-JP" altLang="en-US" dirty="0" smtClean="0"/>
              <a:t>（</a:t>
            </a:r>
            <a:r>
              <a:rPr lang="ja-JP" altLang="en-US" dirty="0"/>
              <a:t>反証</a:t>
            </a:r>
            <a:r>
              <a:rPr lang="ja-JP" altLang="en-US" dirty="0" smtClean="0"/>
              <a:t>可能性のため）</a:t>
            </a:r>
            <a:endParaRPr lang="ja-JP" altLang="en-US" dirty="0"/>
          </a:p>
          <a:p>
            <a:r>
              <a:rPr lang="ja-JP" altLang="en-US" dirty="0"/>
              <a:t>③カテゴリー表の明記</a:t>
            </a:r>
            <a:r>
              <a:rPr lang="ja-JP" altLang="en-US" dirty="0" smtClean="0"/>
              <a:t>（質的研究者との共有</a:t>
            </a:r>
            <a:r>
              <a:rPr lang="ja-JP" altLang="en-US" dirty="0"/>
              <a:t>可能性</a:t>
            </a:r>
            <a:r>
              <a:rPr lang="ja-JP" altLang="en-US" dirty="0" smtClean="0"/>
              <a:t>）</a:t>
            </a:r>
            <a:endParaRPr lang="ja-JP" altLang="en-US" dirty="0"/>
          </a:p>
          <a:p>
            <a:r>
              <a:rPr lang="ja-JP" altLang="en-US" dirty="0"/>
              <a:t>④</a:t>
            </a:r>
            <a:r>
              <a:rPr lang="en-US" altLang="ja-JP" dirty="0"/>
              <a:t>SPSS</a:t>
            </a:r>
            <a:r>
              <a:rPr lang="ja-JP" altLang="en-US" dirty="0"/>
              <a:t>の出力の</a:t>
            </a:r>
            <a:r>
              <a:rPr lang="ja-JP" altLang="en-US" dirty="0" smtClean="0"/>
              <a:t>方法</a:t>
            </a:r>
            <a:endParaRPr lang="ja-JP" altLang="en-US" dirty="0"/>
          </a:p>
          <a:p>
            <a:r>
              <a:rPr lang="ja-JP" altLang="en-US" dirty="0" smtClean="0"/>
              <a:t>⑤混合研究法（ミックス法）か質的研究か</a:t>
            </a:r>
            <a:r>
              <a:rPr lang="ja-JP" altLang="en-US" dirty="0"/>
              <a:t>　</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2</a:t>
            </a:fld>
            <a:endParaRPr kumimoji="1" lang="ja-JP" altLang="en-US"/>
          </a:p>
        </p:txBody>
      </p:sp>
    </p:spTree>
    <p:extLst>
      <p:ext uri="{BB962C8B-B14F-4D97-AF65-F5344CB8AC3E}">
        <p14:creationId xmlns:p14="http://schemas.microsoft.com/office/powerpoint/2010/main" val="976197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892480" cy="1858218"/>
          </a:xfrm>
        </p:spPr>
        <p:txBody>
          <a:bodyPr>
            <a:noAutofit/>
          </a:bodyPr>
          <a:lstStyle/>
          <a:p>
            <a:pPr algn="l"/>
            <a:r>
              <a:rPr lang="en-US" altLang="ja-JP" sz="3200" dirty="0" smtClean="0"/>
              <a:t>Phase </a:t>
            </a:r>
            <a:r>
              <a:rPr lang="ja-JP" altLang="en-US" sz="3200" dirty="0" smtClean="0"/>
              <a:t>①</a:t>
            </a:r>
            <a:r>
              <a:rPr lang="en-US" altLang="ja-JP" sz="3200" dirty="0" smtClean="0"/>
              <a:t>   QUAL</a:t>
            </a:r>
            <a:r>
              <a:rPr lang="ja-JP" altLang="en-US" sz="3200" dirty="0" smtClean="0"/>
              <a:t>　（</a:t>
            </a:r>
            <a:r>
              <a:rPr lang="en-US" altLang="ja-JP" sz="3200" dirty="0" smtClean="0"/>
              <a:t>open-ended questions</a:t>
            </a:r>
            <a:r>
              <a:rPr lang="ja-JP" altLang="en-US" sz="3200" dirty="0" smtClean="0"/>
              <a:t>）</a:t>
            </a:r>
            <a:r>
              <a:rPr lang="en-US" altLang="ja-JP" sz="3200" dirty="0" smtClean="0"/>
              <a:t/>
            </a:r>
            <a:br>
              <a:rPr lang="en-US" altLang="ja-JP" sz="3200" dirty="0" smtClean="0"/>
            </a:br>
            <a:r>
              <a:rPr lang="en-US" altLang="ja-JP" sz="3200" dirty="0" smtClean="0"/>
              <a:t>Procedure: By stimulus sentence (</a:t>
            </a:r>
            <a:r>
              <a:rPr lang="en-US" altLang="ja-JP" sz="3200" dirty="0"/>
              <a:t>n=1</a:t>
            </a:r>
            <a:r>
              <a:rPr lang="en-US" altLang="ja-JP" sz="3200" dirty="0" smtClean="0"/>
              <a:t>),</a:t>
            </a:r>
            <a:r>
              <a:rPr lang="en-US" altLang="ja-JP" sz="3200" dirty="0"/>
              <a:t/>
            </a:r>
            <a:br>
              <a:rPr lang="en-US" altLang="ja-JP" sz="3200" dirty="0"/>
            </a:br>
            <a:r>
              <a:rPr lang="en-US" altLang="ja-JP" sz="3200" dirty="0"/>
              <a:t>Word </a:t>
            </a:r>
            <a:r>
              <a:rPr lang="en-US" altLang="ja-JP" sz="3200" dirty="0" smtClean="0"/>
              <a:t>association (</a:t>
            </a:r>
            <a:r>
              <a:rPr lang="ja-JP" altLang="en-US" sz="3200" dirty="0"/>
              <a:t>語</a:t>
            </a:r>
            <a:r>
              <a:rPr lang="ja-JP" altLang="en-US" sz="3200" dirty="0" smtClean="0"/>
              <a:t>連想</a:t>
            </a:r>
            <a:r>
              <a:rPr lang="en-US" altLang="ja-JP" sz="3200" dirty="0" smtClean="0"/>
              <a:t>)produces </a:t>
            </a:r>
            <a:br>
              <a:rPr lang="en-US" altLang="ja-JP" sz="3200" dirty="0" smtClean="0"/>
            </a:br>
            <a:r>
              <a:rPr lang="en-US" altLang="ja-JP" sz="3200" dirty="0" smtClean="0"/>
              <a:t>Product: An associated word (or sentence)  item list</a:t>
            </a:r>
            <a:endParaRPr kumimoji="1" lang="ja-JP" altLang="en-US" sz="3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371" y="2184210"/>
            <a:ext cx="5188843" cy="4557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6C6151AB-A03B-475B-BE4A-4E32FF1A5815}" type="slidenum">
              <a:rPr kumimoji="1" lang="ja-JP" altLang="en-US" smtClean="0"/>
              <a:t>20</a:t>
            </a:fld>
            <a:endParaRPr kumimoji="1" lang="ja-JP" altLang="en-US"/>
          </a:p>
        </p:txBody>
      </p:sp>
    </p:spTree>
    <p:extLst>
      <p:ext uri="{BB962C8B-B14F-4D97-AF65-F5344CB8AC3E}">
        <p14:creationId xmlns:p14="http://schemas.microsoft.com/office/powerpoint/2010/main" val="359242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74638"/>
            <a:ext cx="8147248" cy="1498178"/>
          </a:xfrm>
        </p:spPr>
        <p:txBody>
          <a:bodyPr>
            <a:noAutofit/>
          </a:bodyPr>
          <a:lstStyle/>
          <a:p>
            <a:pPr algn="l"/>
            <a:r>
              <a:rPr kumimoji="1" lang="en-US" altLang="ja-JP" sz="3200" dirty="0" smtClean="0"/>
              <a:t>Phase </a:t>
            </a:r>
            <a:r>
              <a:rPr kumimoji="1" lang="ja-JP" altLang="en-US" sz="3200" dirty="0" smtClean="0"/>
              <a:t>② </a:t>
            </a:r>
            <a:r>
              <a:rPr kumimoji="1" lang="en-US" altLang="ja-JP" sz="3200" dirty="0" err="1" smtClean="0"/>
              <a:t>quan</a:t>
            </a:r>
            <a:r>
              <a:rPr kumimoji="1" lang="en-US" altLang="ja-JP" sz="3200" dirty="0" smtClean="0"/>
              <a:t> (closed-ended questions)</a:t>
            </a:r>
            <a:br>
              <a:rPr kumimoji="1" lang="en-US" altLang="ja-JP" sz="3200" dirty="0" smtClean="0"/>
            </a:br>
            <a:r>
              <a:rPr lang="en-US" altLang="ja-JP" sz="3200" dirty="0" smtClean="0"/>
              <a:t>Procedure: Paired-words</a:t>
            </a:r>
            <a:r>
              <a:rPr lang="ja-JP" altLang="en-US" sz="3200" dirty="0" smtClean="0"/>
              <a:t> </a:t>
            </a:r>
            <a:r>
              <a:rPr lang="en-US" altLang="ja-JP" sz="3200" dirty="0" smtClean="0"/>
              <a:t>rating of distance </a:t>
            </a:r>
            <a:br>
              <a:rPr lang="en-US" altLang="ja-JP" sz="3200" dirty="0" smtClean="0"/>
            </a:br>
            <a:r>
              <a:rPr lang="en-US" altLang="ja-JP" sz="3200" dirty="0" smtClean="0"/>
              <a:t>Product: Distance Matrix</a:t>
            </a:r>
            <a:br>
              <a:rPr lang="en-US" altLang="ja-JP" sz="3200" dirty="0" smtClean="0"/>
            </a:br>
            <a:endParaRPr kumimoji="1" lang="ja-JP" altLang="en-US" sz="32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88840"/>
            <a:ext cx="6213190" cy="480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6C6151AB-A03B-475B-BE4A-4E32FF1A5815}" type="slidenum">
              <a:rPr kumimoji="1" lang="ja-JP" altLang="en-US" smtClean="0"/>
              <a:t>21</a:t>
            </a:fld>
            <a:endParaRPr kumimoji="1" lang="ja-JP" altLang="en-US"/>
          </a:p>
        </p:txBody>
      </p:sp>
    </p:spTree>
    <p:extLst>
      <p:ext uri="{BB962C8B-B14F-4D97-AF65-F5344CB8AC3E}">
        <p14:creationId xmlns:p14="http://schemas.microsoft.com/office/powerpoint/2010/main" val="2147288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l"/>
            <a:r>
              <a:rPr kumimoji="1" lang="en-US" altLang="ja-JP" sz="3200" dirty="0" smtClean="0"/>
              <a:t>Phase</a:t>
            </a:r>
            <a:r>
              <a:rPr kumimoji="1" lang="ja-JP" altLang="en-US" sz="3200" dirty="0" smtClean="0"/>
              <a:t>　③  </a:t>
            </a:r>
            <a:r>
              <a:rPr kumimoji="1" lang="en-US" altLang="ja-JP" sz="3200" dirty="0" err="1" smtClean="0"/>
              <a:t>quan</a:t>
            </a:r>
            <a:r>
              <a:rPr kumimoji="1" lang="en-US" altLang="ja-JP" sz="3200" dirty="0" smtClean="0"/>
              <a:t> (multivariate analysis)</a:t>
            </a:r>
            <a:br>
              <a:rPr kumimoji="1" lang="en-US" altLang="ja-JP" sz="3200" dirty="0" smtClean="0"/>
            </a:br>
            <a:r>
              <a:rPr lang="en-US" altLang="ja-JP" sz="3200" dirty="0" smtClean="0"/>
              <a:t>Procedu</a:t>
            </a:r>
            <a:r>
              <a:rPr lang="en-US" altLang="ja-JP" sz="3200" dirty="0"/>
              <a:t>r</a:t>
            </a:r>
            <a:r>
              <a:rPr lang="en-US" altLang="ja-JP" sz="3200" dirty="0" smtClean="0"/>
              <a:t>e: Cluster Analysis by Ward Method</a:t>
            </a:r>
            <a:br>
              <a:rPr lang="en-US" altLang="ja-JP" sz="3200" dirty="0" smtClean="0"/>
            </a:br>
            <a:r>
              <a:rPr lang="en-US" altLang="ja-JP" sz="3200" dirty="0"/>
              <a:t>Product</a:t>
            </a:r>
            <a:r>
              <a:rPr lang="en-US" altLang="ja-JP" sz="3200" dirty="0" smtClean="0"/>
              <a:t>: </a:t>
            </a:r>
            <a:r>
              <a:rPr lang="en-US" altLang="ja-JP" sz="3200" dirty="0" err="1" smtClean="0"/>
              <a:t>Dendrogram</a:t>
            </a:r>
            <a:r>
              <a:rPr lang="en-US" altLang="ja-JP" sz="3200" dirty="0" smtClean="0"/>
              <a:t> (</a:t>
            </a:r>
            <a:r>
              <a:rPr lang="ja-JP" altLang="en-US" sz="3200" dirty="0" smtClean="0"/>
              <a:t>樹形図</a:t>
            </a:r>
            <a:r>
              <a:rPr lang="en-US" altLang="ja-JP" sz="3200" dirty="0" smtClean="0"/>
              <a:t>)</a:t>
            </a:r>
            <a:endParaRPr kumimoji="1" lang="ja-JP" altLang="en-US" sz="32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298" y="1916832"/>
            <a:ext cx="6593875"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6C6151AB-A03B-475B-BE4A-4E32FF1A5815}" type="slidenum">
              <a:rPr kumimoji="1" lang="ja-JP" altLang="en-US" smtClean="0"/>
              <a:t>22</a:t>
            </a:fld>
            <a:endParaRPr kumimoji="1" lang="ja-JP" altLang="en-US"/>
          </a:p>
        </p:txBody>
      </p:sp>
    </p:spTree>
    <p:extLst>
      <p:ext uri="{BB962C8B-B14F-4D97-AF65-F5344CB8AC3E}">
        <p14:creationId xmlns:p14="http://schemas.microsoft.com/office/powerpoint/2010/main" val="2725392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9036496" cy="1498178"/>
          </a:xfrm>
        </p:spPr>
        <p:txBody>
          <a:bodyPr>
            <a:noAutofit/>
          </a:bodyPr>
          <a:lstStyle/>
          <a:p>
            <a:pPr algn="l"/>
            <a:r>
              <a:rPr kumimoji="1" lang="en-US" altLang="ja-JP" sz="3200" dirty="0" smtClean="0"/>
              <a:t>Phase</a:t>
            </a:r>
            <a:r>
              <a:rPr kumimoji="1" lang="ja-JP" altLang="en-US" sz="3200" dirty="0" smtClean="0"/>
              <a:t>　④ </a:t>
            </a:r>
            <a:r>
              <a:rPr kumimoji="1" lang="en-US" altLang="ja-JP" sz="3200" dirty="0" err="1" smtClean="0"/>
              <a:t>quan</a:t>
            </a:r>
            <a:r>
              <a:rPr kumimoji="1" lang="en-US" altLang="ja-JP" sz="3200" dirty="0" smtClean="0"/>
              <a:t> </a:t>
            </a:r>
            <a:r>
              <a:rPr kumimoji="1" lang="ja-JP" altLang="en-US" sz="3200" dirty="0" smtClean="0"/>
              <a:t>→</a:t>
            </a:r>
            <a:r>
              <a:rPr kumimoji="1" lang="en-US" altLang="ja-JP" sz="3200" dirty="0" smtClean="0"/>
              <a:t> QUAL (open-ended questions)</a:t>
            </a:r>
            <a:br>
              <a:rPr kumimoji="1" lang="en-US" altLang="ja-JP" sz="3200" dirty="0" smtClean="0"/>
            </a:br>
            <a:r>
              <a:rPr lang="en-US" altLang="ja-JP" sz="3200" dirty="0" smtClean="0"/>
              <a:t>Procedure: </a:t>
            </a:r>
            <a:r>
              <a:rPr lang="en-US" altLang="ja-JP" sz="2800" dirty="0" smtClean="0"/>
              <a:t>Ask the meaning of each and higher clusters</a:t>
            </a:r>
            <a:r>
              <a:rPr lang="en-US" altLang="ja-JP" sz="3200" dirty="0" smtClean="0"/>
              <a:t/>
            </a:r>
            <a:br>
              <a:rPr lang="en-US" altLang="ja-JP" sz="3200" dirty="0" smtClean="0"/>
            </a:br>
            <a:r>
              <a:rPr lang="en-US" altLang="ja-JP" sz="3200" dirty="0" smtClean="0"/>
              <a:t>Product: </a:t>
            </a:r>
            <a:r>
              <a:rPr lang="en-US" altLang="ja-JP" sz="2800" dirty="0" smtClean="0"/>
              <a:t>Dialogue narrative &amp; cluster name (=meaning)</a:t>
            </a:r>
            <a:br>
              <a:rPr lang="en-US" altLang="ja-JP" sz="2800" dirty="0" smtClean="0"/>
            </a:br>
            <a:endParaRPr kumimoji="1" lang="ja-JP" altLang="en-US" sz="2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60848"/>
            <a:ext cx="5610225"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6C6151AB-A03B-475B-BE4A-4E32FF1A5815}" type="slidenum">
              <a:rPr kumimoji="1" lang="ja-JP" altLang="en-US" smtClean="0"/>
              <a:t>23</a:t>
            </a:fld>
            <a:endParaRPr kumimoji="1" lang="ja-JP" altLang="en-US"/>
          </a:p>
        </p:txBody>
      </p:sp>
    </p:spTree>
    <p:extLst>
      <p:ext uri="{BB962C8B-B14F-4D97-AF65-F5344CB8AC3E}">
        <p14:creationId xmlns:p14="http://schemas.microsoft.com/office/powerpoint/2010/main" val="1553172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507288" cy="1570186"/>
          </a:xfrm>
        </p:spPr>
        <p:txBody>
          <a:bodyPr>
            <a:noAutofit/>
          </a:bodyPr>
          <a:lstStyle/>
          <a:p>
            <a:pPr algn="l"/>
            <a:r>
              <a:rPr kumimoji="1" lang="en-US" altLang="ja-JP" sz="3200" dirty="0" smtClean="0"/>
              <a:t>Phase</a:t>
            </a:r>
            <a:r>
              <a:rPr kumimoji="1" lang="ja-JP" altLang="en-US" sz="3200" dirty="0" smtClean="0"/>
              <a:t>　⑤</a:t>
            </a:r>
            <a:r>
              <a:rPr kumimoji="1" lang="en-US" altLang="ja-JP" sz="3200" dirty="0" smtClean="0"/>
              <a:t>: </a:t>
            </a:r>
            <a:r>
              <a:rPr lang="en-US" altLang="ja-JP" sz="3200" dirty="0"/>
              <a:t>Interpretation(open-ended questions</a:t>
            </a:r>
            <a:r>
              <a:rPr lang="en-US" altLang="ja-JP" sz="3200" dirty="0" smtClean="0"/>
              <a:t>)</a:t>
            </a:r>
            <a:r>
              <a:rPr kumimoji="1" lang="en-US" altLang="ja-JP" sz="3200" dirty="0" smtClean="0"/>
              <a:t/>
            </a:r>
            <a:br>
              <a:rPr kumimoji="1" lang="en-US" altLang="ja-JP" sz="3200" dirty="0" smtClean="0"/>
            </a:br>
            <a:r>
              <a:rPr lang="en-US" altLang="ja-JP" sz="3200" dirty="0" smtClean="0"/>
              <a:t>Procedure: </a:t>
            </a:r>
            <a:r>
              <a:rPr lang="en-US" altLang="ja-JP" sz="2800" dirty="0" smtClean="0"/>
              <a:t>Cooperative dialogue to final interpretation</a:t>
            </a:r>
            <a:br>
              <a:rPr lang="en-US" altLang="ja-JP" sz="2800" dirty="0" smtClean="0"/>
            </a:br>
            <a:r>
              <a:rPr lang="en-US" altLang="ja-JP" sz="3200" dirty="0"/>
              <a:t>Product</a:t>
            </a:r>
            <a:r>
              <a:rPr lang="en-US" altLang="ja-JP" sz="3200" dirty="0" smtClean="0"/>
              <a:t>: </a:t>
            </a:r>
            <a:r>
              <a:rPr lang="en-US" altLang="ja-JP" sz="3200" dirty="0"/>
              <a:t>cluster name (=meaning</a:t>
            </a:r>
            <a:r>
              <a:rPr lang="en-US" altLang="ja-JP" sz="3200" dirty="0" smtClean="0"/>
              <a:t>) &amp; </a:t>
            </a:r>
            <a:br>
              <a:rPr lang="en-US" altLang="ja-JP" sz="3200" dirty="0" smtClean="0"/>
            </a:br>
            <a:r>
              <a:rPr lang="en-US" altLang="ja-JP" sz="3200" dirty="0"/>
              <a:t> </a:t>
            </a:r>
            <a:r>
              <a:rPr lang="en-US" altLang="ja-JP" sz="3200" dirty="0" smtClean="0"/>
              <a:t>               fully explained </a:t>
            </a:r>
            <a:r>
              <a:rPr lang="en-US" altLang="ja-JP" sz="3200" dirty="0" err="1" smtClean="0"/>
              <a:t>dendrogram</a:t>
            </a:r>
            <a:endParaRPr kumimoji="1" lang="ja-JP" altLang="en-US" sz="32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132856"/>
            <a:ext cx="5610225"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6C6151AB-A03B-475B-BE4A-4E32FF1A5815}" type="slidenum">
              <a:rPr kumimoji="1" lang="ja-JP" altLang="en-US" smtClean="0"/>
              <a:t>24</a:t>
            </a:fld>
            <a:endParaRPr kumimoji="1" lang="ja-JP" altLang="en-US"/>
          </a:p>
        </p:txBody>
      </p:sp>
    </p:spTree>
    <p:extLst>
      <p:ext uri="{BB962C8B-B14F-4D97-AF65-F5344CB8AC3E}">
        <p14:creationId xmlns:p14="http://schemas.microsoft.com/office/powerpoint/2010/main" val="1553172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8386"/>
            <a:ext cx="9144000" cy="1654739"/>
          </a:xfrm>
        </p:spPr>
        <p:txBody>
          <a:bodyPr>
            <a:noAutofit/>
          </a:bodyPr>
          <a:lstStyle/>
          <a:p>
            <a:pPr algn="l"/>
            <a:r>
              <a:rPr lang="en-US" altLang="ja-JP" sz="2800" dirty="0"/>
              <a:t>Phase</a:t>
            </a:r>
            <a:r>
              <a:rPr lang="ja-JP" altLang="en-US" sz="2800" dirty="0"/>
              <a:t>　</a:t>
            </a:r>
            <a:r>
              <a:rPr lang="ja-JP" altLang="en-US" sz="2800" dirty="0" smtClean="0"/>
              <a:t>⑥ </a:t>
            </a:r>
            <a:r>
              <a:rPr lang="en-US" altLang="ja-JP" sz="2800" dirty="0" smtClean="0"/>
              <a:t>(for dialogue with non-PACA users)</a:t>
            </a:r>
            <a:r>
              <a:rPr lang="en-US" altLang="ja-JP" sz="2800" dirty="0"/>
              <a:t/>
            </a:r>
            <a:br>
              <a:rPr lang="en-US" altLang="ja-JP" sz="2800" dirty="0"/>
            </a:br>
            <a:r>
              <a:rPr lang="en-US" altLang="ja-JP" sz="2800" dirty="0"/>
              <a:t>Procedure: </a:t>
            </a:r>
            <a:r>
              <a:rPr lang="en-US" altLang="ja-JP" sz="2800" dirty="0" smtClean="0"/>
              <a:t>Categorization of clusters</a:t>
            </a:r>
            <a:r>
              <a:rPr lang="en-US" altLang="ja-JP" sz="2800" dirty="0"/>
              <a:t/>
            </a:r>
            <a:br>
              <a:rPr lang="en-US" altLang="ja-JP" sz="2800" dirty="0"/>
            </a:br>
            <a:r>
              <a:rPr lang="en-US" altLang="ja-JP" sz="2800" dirty="0" smtClean="0"/>
              <a:t>Product: Summarized Category Table </a:t>
            </a:r>
            <a:r>
              <a:rPr kumimoji="1" lang="en-US" altLang="ja-JP" sz="2800" dirty="0" smtClean="0"/>
              <a:t/>
            </a:r>
            <a:br>
              <a:rPr kumimoji="1" lang="en-US" altLang="ja-JP" sz="2800" dirty="0" smtClean="0"/>
            </a:br>
            <a:r>
              <a:rPr kumimoji="1" lang="ja-JP" altLang="en-US" sz="1800" b="1" dirty="0" smtClean="0"/>
              <a:t>内海裕里花・内藤哲雄・七海隆之（</a:t>
            </a:r>
            <a:r>
              <a:rPr kumimoji="1" lang="en-US" altLang="ja-JP" sz="1800" b="1" dirty="0" smtClean="0"/>
              <a:t>2014</a:t>
            </a:r>
            <a:r>
              <a:rPr kumimoji="1" lang="ja-JP" altLang="en-US" sz="1800" b="1" dirty="0" smtClean="0"/>
              <a:t>）コンパニオンアニマルへのフラストレーションと攻撃行動：飼い猫を対象としての</a:t>
            </a:r>
            <a:r>
              <a:rPr kumimoji="1" lang="en-US" altLang="ja-JP" sz="1800" b="1" dirty="0" smtClean="0"/>
              <a:t>PAC</a:t>
            </a:r>
            <a:r>
              <a:rPr kumimoji="1" lang="ja-JP" altLang="en-US" sz="1800" b="1" dirty="0" smtClean="0"/>
              <a:t>分析　</a:t>
            </a:r>
            <a:r>
              <a:rPr kumimoji="1" lang="en-US" altLang="ja-JP" sz="1800" b="1" dirty="0" smtClean="0"/>
              <a:t>PAC</a:t>
            </a:r>
            <a:r>
              <a:rPr kumimoji="1" lang="ja-JP" altLang="en-US" sz="1800" b="1" dirty="0" smtClean="0"/>
              <a:t>分析学会第</a:t>
            </a:r>
            <a:r>
              <a:rPr kumimoji="1" lang="en-US" altLang="ja-JP" sz="1800" b="1" dirty="0" smtClean="0"/>
              <a:t>8</a:t>
            </a:r>
            <a:r>
              <a:rPr kumimoji="1" lang="ja-JP" altLang="en-US" sz="1800" b="1" dirty="0" smtClean="0"/>
              <a:t>回大会プログラム・発表抄録集</a:t>
            </a:r>
            <a:r>
              <a:rPr kumimoji="1" lang="en-US" altLang="ja-JP" sz="1800" b="1" dirty="0" smtClean="0"/>
              <a:t>, 17-21.</a:t>
            </a:r>
            <a:endParaRPr kumimoji="1" lang="ja-JP" altLang="en-US" sz="1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599647"/>
            <a:ext cx="5040560"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62" y="2627040"/>
            <a:ext cx="310108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右矢印 2"/>
          <p:cNvSpPr/>
          <p:nvPr/>
        </p:nvSpPr>
        <p:spPr>
          <a:xfrm>
            <a:off x="3388103" y="4264697"/>
            <a:ext cx="71533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25</a:t>
            </a:fld>
            <a:endParaRPr kumimoji="1" lang="ja-JP" altLang="en-US"/>
          </a:p>
        </p:txBody>
      </p:sp>
    </p:spTree>
    <p:extLst>
      <p:ext uri="{BB962C8B-B14F-4D97-AF65-F5344CB8AC3E}">
        <p14:creationId xmlns:p14="http://schemas.microsoft.com/office/powerpoint/2010/main" val="2766531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l"/>
            <a:r>
              <a:rPr kumimoji="1" lang="en-US" altLang="ja-JP" sz="3200" dirty="0" smtClean="0"/>
              <a:t>Phase</a:t>
            </a:r>
            <a:r>
              <a:rPr kumimoji="1" lang="ja-JP" altLang="en-US" sz="3200" dirty="0" smtClean="0"/>
              <a:t>　⑦</a:t>
            </a:r>
            <a:r>
              <a:rPr kumimoji="1" lang="en-US" altLang="ja-JP" sz="3200" dirty="0" smtClean="0"/>
              <a:t>: Interpretation</a:t>
            </a:r>
            <a:br>
              <a:rPr kumimoji="1" lang="en-US" altLang="ja-JP" sz="3200" dirty="0" smtClean="0"/>
            </a:br>
            <a:r>
              <a:rPr lang="en-US" altLang="ja-JP" sz="3200" dirty="0" smtClean="0"/>
              <a:t>Procedure: Integrated holistic explanation</a:t>
            </a:r>
            <a:br>
              <a:rPr lang="en-US" altLang="ja-JP" sz="3200" dirty="0" smtClean="0"/>
            </a:br>
            <a:r>
              <a:rPr lang="en-US" altLang="ja-JP" sz="3200" dirty="0"/>
              <a:t>Product</a:t>
            </a:r>
            <a:r>
              <a:rPr lang="en-US" altLang="ja-JP" sz="3200" dirty="0" smtClean="0"/>
              <a:t>: Discussion &amp; Conclusion</a:t>
            </a:r>
            <a:endParaRPr kumimoji="1" lang="ja-JP" altLang="en-US" sz="32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05" y="2370162"/>
            <a:ext cx="6767608" cy="4011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6C6151AB-A03B-475B-BE4A-4E32FF1A5815}" type="slidenum">
              <a:rPr kumimoji="1" lang="ja-JP" altLang="en-US" smtClean="0"/>
              <a:t>26</a:t>
            </a:fld>
            <a:endParaRPr kumimoji="1" lang="ja-JP" altLang="en-US"/>
          </a:p>
        </p:txBody>
      </p:sp>
    </p:spTree>
    <p:extLst>
      <p:ext uri="{BB962C8B-B14F-4D97-AF65-F5344CB8AC3E}">
        <p14:creationId xmlns:p14="http://schemas.microsoft.com/office/powerpoint/2010/main" val="1553172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Discussion:</a:t>
            </a:r>
            <a:r>
              <a:rPr kumimoji="1" lang="ja-JP" altLang="en-US" dirty="0" smtClean="0"/>
              <a:t>　</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a:t>According to the characteristics of its procedures, PAC Analysis can be identified as a mixed methods research by sequentially combining QUAL and QUAN data collection and analysis.   </a:t>
            </a:r>
            <a:endParaRPr lang="ja-JP" altLang="ja-JP" dirty="0"/>
          </a:p>
          <a:p>
            <a:r>
              <a:rPr kumimoji="1" lang="en-US" altLang="ja-JP" dirty="0" smtClean="0"/>
              <a:t>PAC Analysis as </a:t>
            </a:r>
            <a:r>
              <a:rPr kumimoji="1" lang="en-US" altLang="ja-JP" i="1" dirty="0" smtClean="0"/>
              <a:t>Explanatory sequential design</a:t>
            </a:r>
          </a:p>
          <a:p>
            <a:pPr marL="0" indent="0">
              <a:buNone/>
            </a:pPr>
            <a:r>
              <a:rPr lang="en-US" altLang="ja-JP" sz="2800" dirty="0"/>
              <a:t> </a:t>
            </a:r>
            <a:r>
              <a:rPr lang="en-US" altLang="ja-JP" sz="2800" dirty="0" smtClean="0"/>
              <a:t>           ( or is it </a:t>
            </a:r>
            <a:r>
              <a:rPr lang="en-US" altLang="ja-JP" sz="2800" b="1" dirty="0" smtClean="0">
                <a:solidFill>
                  <a:srgbClr val="C00000"/>
                </a:solidFill>
              </a:rPr>
              <a:t>Exploratory</a:t>
            </a:r>
            <a:r>
              <a:rPr lang="en-US" altLang="ja-JP" sz="2800" dirty="0" smtClean="0"/>
              <a:t> sequential design?)</a:t>
            </a:r>
          </a:p>
          <a:p>
            <a:pPr marL="0" indent="0">
              <a:buNone/>
            </a:pPr>
            <a:r>
              <a:rPr lang="en-US" altLang="ja-JP" sz="2800" dirty="0"/>
              <a:t> </a:t>
            </a:r>
            <a:r>
              <a:rPr lang="en-US" altLang="ja-JP" sz="2800" dirty="0" smtClean="0"/>
              <a:t>           ( or a qualitative approach with visualization?) </a:t>
            </a:r>
            <a:endParaRPr lang="ja-JP" altLang="en-US" sz="28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27</a:t>
            </a:fld>
            <a:endParaRPr kumimoji="1" lang="ja-JP" altLang="en-US"/>
          </a:p>
        </p:txBody>
      </p:sp>
    </p:spTree>
    <p:extLst>
      <p:ext uri="{BB962C8B-B14F-4D97-AF65-F5344CB8AC3E}">
        <p14:creationId xmlns:p14="http://schemas.microsoft.com/office/powerpoint/2010/main" val="363081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Discussion (2)</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smtClean="0"/>
              <a:t>PAC </a:t>
            </a:r>
            <a:r>
              <a:rPr lang="en-US" altLang="ja-JP" dirty="0"/>
              <a:t>Analysis method is a powerful approach as a research and counseling tool (Inoue, 1997, 1998). </a:t>
            </a:r>
            <a:endParaRPr lang="en-US" altLang="ja-JP" dirty="0" smtClean="0"/>
          </a:p>
          <a:p>
            <a:r>
              <a:rPr lang="en-US" altLang="ja-JP" dirty="0" smtClean="0"/>
              <a:t> </a:t>
            </a:r>
            <a:r>
              <a:rPr lang="en-US" altLang="ja-JP" dirty="0"/>
              <a:t>Its advantages are</a:t>
            </a:r>
            <a:r>
              <a:rPr lang="en-US" altLang="ja-JP" dirty="0" smtClean="0"/>
              <a:t>:</a:t>
            </a:r>
          </a:p>
          <a:p>
            <a:r>
              <a:rPr lang="en-US" altLang="ja-JP" dirty="0" smtClean="0"/>
              <a:t>(</a:t>
            </a:r>
            <a:r>
              <a:rPr lang="en-US" altLang="ja-JP" dirty="0"/>
              <a:t>1) visualizing an individual’s inner world, </a:t>
            </a:r>
            <a:endParaRPr lang="en-US" altLang="ja-JP" dirty="0" smtClean="0"/>
          </a:p>
          <a:p>
            <a:r>
              <a:rPr lang="en-US" altLang="ja-JP" dirty="0" smtClean="0"/>
              <a:t>(</a:t>
            </a:r>
            <a:r>
              <a:rPr lang="en-US" altLang="ja-JP" dirty="0"/>
              <a:t>2) analyzing shared words and their meanings based on narrative, and </a:t>
            </a:r>
          </a:p>
          <a:p>
            <a:r>
              <a:rPr lang="en-US" altLang="ja-JP" dirty="0" smtClean="0"/>
              <a:t>(3</a:t>
            </a:r>
            <a:r>
              <a:rPr lang="en-US" altLang="ja-JP" dirty="0"/>
              <a:t>) conducting an evidence-based case study.</a:t>
            </a:r>
            <a:endParaRPr lang="ja-JP" altLang="ja-JP" dirty="0"/>
          </a:p>
        </p:txBody>
      </p:sp>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28</a:t>
            </a:fld>
            <a:endParaRPr kumimoji="1" lang="ja-JP" altLang="en-US"/>
          </a:p>
        </p:txBody>
      </p:sp>
    </p:spTree>
    <p:extLst>
      <p:ext uri="{BB962C8B-B14F-4D97-AF65-F5344CB8AC3E}">
        <p14:creationId xmlns:p14="http://schemas.microsoft.com/office/powerpoint/2010/main" val="2519951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51520" y="0"/>
            <a:ext cx="8435280" cy="548680"/>
          </a:xfrm>
        </p:spPr>
        <p:txBody>
          <a:bodyPr>
            <a:normAutofit fontScale="90000"/>
          </a:bodyPr>
          <a:lstStyle/>
          <a:p>
            <a:r>
              <a:rPr kumimoji="1" lang="en-US" altLang="ja-JP" dirty="0" smtClean="0"/>
              <a:t>Thank you. Comments are welcome</a:t>
            </a:r>
            <a:endParaRPr kumimoji="1" lang="ja-JP" altLang="en-US" dirty="0"/>
          </a:p>
        </p:txBody>
      </p:sp>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29</a:t>
            </a:fld>
            <a:endParaRPr kumimoji="1" lang="ja-JP" altLang="en-US"/>
          </a:p>
        </p:txBody>
      </p:sp>
      <p:pic>
        <p:nvPicPr>
          <p:cNvPr id="1026" name="Picture 2" descr="C:\Users\Ito\Dropbox\id15t\itotakehiko2015年5月21日改善キャプチャ.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5615"/>
            <a:ext cx="8933585" cy="60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8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PAC</a:t>
            </a:r>
            <a:r>
              <a:rPr kumimoji="1" lang="ja-JP" altLang="en-US" dirty="0" smtClean="0"/>
              <a:t>分析学会</a:t>
            </a:r>
            <a:endParaRPr kumimoji="1" lang="ja-JP" altLang="en-US" dirty="0"/>
          </a:p>
        </p:txBody>
      </p:sp>
      <p:sp>
        <p:nvSpPr>
          <p:cNvPr id="3" name="コンテンツ プレースホルダー 2"/>
          <p:cNvSpPr>
            <a:spLocks noGrp="1"/>
          </p:cNvSpPr>
          <p:nvPr>
            <p:ph idx="1"/>
          </p:nvPr>
        </p:nvSpPr>
        <p:spPr>
          <a:xfrm>
            <a:off x="467544" y="1196752"/>
            <a:ext cx="8219256" cy="4929411"/>
          </a:xfrm>
        </p:spPr>
        <p:txBody>
          <a:bodyPr>
            <a:noAutofit/>
          </a:bodyPr>
          <a:lstStyle/>
          <a:p>
            <a:r>
              <a:rPr kumimoji="1" lang="en-US" altLang="ja-JP" dirty="0" smtClean="0"/>
              <a:t>ML</a:t>
            </a:r>
            <a:r>
              <a:rPr kumimoji="1" lang="ja-JP" altLang="en-US" dirty="0" smtClean="0"/>
              <a:t>（非会員も</a:t>
            </a:r>
            <a:r>
              <a:rPr kumimoji="1" lang="en-US" altLang="ja-JP" dirty="0" smtClean="0"/>
              <a:t>OK</a:t>
            </a:r>
            <a:r>
              <a:rPr kumimoji="1" lang="ja-JP" altLang="en-US" dirty="0" smtClean="0"/>
              <a:t>です。）：</a:t>
            </a:r>
            <a:r>
              <a:rPr kumimoji="1" lang="en-US" altLang="ja-JP" dirty="0" smtClean="0">
                <a:hlinkClick r:id="rId2"/>
              </a:rPr>
              <a:t>pac@wako.ac.jp</a:t>
            </a:r>
            <a:endParaRPr kumimoji="1" lang="en-US" altLang="ja-JP" dirty="0" smtClean="0"/>
          </a:p>
          <a:p>
            <a:pPr marL="0" indent="0">
              <a:buNone/>
            </a:pPr>
            <a:r>
              <a:rPr lang="ja-JP" altLang="en-US" dirty="0" smtClean="0"/>
              <a:t>に参加してください。</a:t>
            </a:r>
            <a:endParaRPr lang="en-US" altLang="ja-JP" dirty="0" smtClean="0"/>
          </a:p>
          <a:p>
            <a:pPr marL="0" indent="0">
              <a:buNone/>
            </a:pPr>
            <a:r>
              <a:rPr lang="ja-JP" altLang="en-US" dirty="0" smtClean="0"/>
              <a:t>→いとうたけひこ　</a:t>
            </a:r>
            <a:r>
              <a:rPr lang="en-US" altLang="ja-JP" dirty="0" smtClean="0"/>
              <a:t>take@wako.ac.jp</a:t>
            </a:r>
          </a:p>
          <a:p>
            <a:pPr marL="0" indent="0">
              <a:buNone/>
            </a:pPr>
            <a:r>
              <a:rPr lang="ja-JP" altLang="en-US" dirty="0"/>
              <a:t>　</a:t>
            </a:r>
            <a:r>
              <a:rPr lang="ja-JP" altLang="en-US" dirty="0" smtClean="0"/>
              <a:t>　まで申請してください。</a:t>
            </a:r>
            <a:endParaRPr lang="en-US" altLang="ja-JP" dirty="0" smtClean="0"/>
          </a:p>
          <a:p>
            <a:pPr marL="0" indent="0">
              <a:buNone/>
            </a:pPr>
            <a:r>
              <a:rPr lang="ja-JP" altLang="en-US" dirty="0" smtClean="0"/>
              <a:t>●</a:t>
            </a:r>
            <a:r>
              <a:rPr lang="en-US" altLang="ja-JP" dirty="0" smtClean="0"/>
              <a:t>PAC</a:t>
            </a:r>
            <a:r>
              <a:rPr lang="ja-JP" altLang="en-US" dirty="0" smtClean="0"/>
              <a:t>分析学会大会</a:t>
            </a:r>
            <a:endParaRPr lang="en-US" altLang="ja-JP" dirty="0" smtClean="0"/>
          </a:p>
          <a:p>
            <a:pPr marL="0" indent="0">
              <a:buNone/>
            </a:pPr>
            <a:r>
              <a:rPr lang="ja-JP" altLang="en-US" dirty="0"/>
              <a:t>第</a:t>
            </a:r>
            <a:r>
              <a:rPr lang="en-US" altLang="ja-JP" dirty="0"/>
              <a:t>9</a:t>
            </a:r>
            <a:r>
              <a:rPr lang="ja-JP" altLang="en-US" dirty="0"/>
              <a:t>回大会を</a:t>
            </a:r>
            <a:r>
              <a:rPr lang="en-US" altLang="ja-JP" dirty="0"/>
              <a:t>12</a:t>
            </a:r>
            <a:r>
              <a:rPr lang="ja-JP" altLang="en-US" dirty="0"/>
              <a:t>月</a:t>
            </a:r>
            <a:r>
              <a:rPr lang="en-US" altLang="ja-JP" dirty="0"/>
              <a:t>19</a:t>
            </a:r>
            <a:r>
              <a:rPr lang="ja-JP" altLang="en-US" dirty="0"/>
              <a:t>日に日本女子大学目白キャンパスにて開催いたします</a:t>
            </a:r>
            <a:r>
              <a:rPr lang="ja-JP" altLang="en-US" dirty="0" smtClean="0"/>
              <a:t>。</a:t>
            </a:r>
            <a:r>
              <a:rPr lang="ja-JP" altLang="en-US" dirty="0"/>
              <a:t/>
            </a:r>
            <a:br>
              <a:rPr lang="ja-JP" altLang="en-US" dirty="0"/>
            </a:br>
            <a:r>
              <a:rPr lang="ja-JP" altLang="en-US" dirty="0"/>
              <a:t>演題及び発表抄録を募集いたします。</a:t>
            </a:r>
            <a:br>
              <a:rPr lang="ja-JP" altLang="en-US" dirty="0"/>
            </a:br>
            <a:r>
              <a:rPr lang="ja-JP" altLang="en-US" dirty="0"/>
              <a:t>発表時間は口頭発表で</a:t>
            </a:r>
            <a:r>
              <a:rPr lang="en-US" altLang="ja-JP" dirty="0"/>
              <a:t>40</a:t>
            </a:r>
            <a:r>
              <a:rPr lang="ja-JP" altLang="en-US" dirty="0"/>
              <a:t>分を</a:t>
            </a:r>
            <a:r>
              <a:rPr lang="ja-JP" altLang="en-US" dirty="0" smtClean="0"/>
              <a:t>予定</a:t>
            </a:r>
            <a:r>
              <a:rPr lang="ja-JP" altLang="en-US" dirty="0"/>
              <a:t/>
            </a:r>
            <a:br>
              <a:rPr lang="ja-JP" altLang="en-US" dirty="0"/>
            </a:br>
            <a:r>
              <a:rPr lang="ja-JP" altLang="en-US" dirty="0"/>
              <a:t>締め切りは</a:t>
            </a:r>
            <a:r>
              <a:rPr lang="en-US" altLang="ja-JP" dirty="0"/>
              <a:t>11</a:t>
            </a:r>
            <a:r>
              <a:rPr lang="ja-JP" altLang="en-US" dirty="0"/>
              <a:t>月</a:t>
            </a:r>
            <a:r>
              <a:rPr lang="en-US" altLang="ja-JP" dirty="0"/>
              <a:t>10</a:t>
            </a:r>
            <a:r>
              <a:rPr lang="ja-JP" altLang="en-US" dirty="0"/>
              <a:t>日</a:t>
            </a:r>
            <a:endParaRPr lang="en-US" altLang="ja-JP" dirty="0" smtClean="0"/>
          </a:p>
          <a:p>
            <a:pPr marL="0" indent="0">
              <a:buNone/>
            </a:pP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3</a:t>
            </a:fld>
            <a:endParaRPr kumimoji="1" lang="ja-JP" altLang="en-US"/>
          </a:p>
        </p:txBody>
      </p:sp>
    </p:spTree>
    <p:extLst>
      <p:ext uri="{BB962C8B-B14F-4D97-AF65-F5344CB8AC3E}">
        <p14:creationId xmlns:p14="http://schemas.microsoft.com/office/powerpoint/2010/main" val="3276892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付録１：質的研究法としての</a:t>
            </a:r>
            <a:r>
              <a:rPr kumimoji="1" lang="en-US" altLang="ja-JP" dirty="0" smtClean="0"/>
              <a:t>PAC</a:t>
            </a:r>
            <a:r>
              <a:rPr kumimoji="1" lang="ja-JP" altLang="en-US" dirty="0" smtClean="0"/>
              <a:t>分析</a:t>
            </a:r>
            <a:r>
              <a:rPr kumimoji="1" lang="en-US" altLang="ja-JP" dirty="0" smtClean="0"/>
              <a:t/>
            </a:r>
            <a:br>
              <a:rPr kumimoji="1" lang="en-US" altLang="ja-JP" dirty="0" smtClean="0"/>
            </a:br>
            <a:r>
              <a:rPr kumimoji="1" lang="en-US" altLang="ja-JP" dirty="0" smtClean="0"/>
              <a:t>as a </a:t>
            </a:r>
            <a:r>
              <a:rPr lang="en-US" altLang="ja-JP" dirty="0" smtClean="0"/>
              <a:t>Semi-Automatic </a:t>
            </a:r>
            <a:r>
              <a:rPr lang="en-US" altLang="ja-JP" dirty="0"/>
              <a:t>Thematic Analysis</a:t>
            </a:r>
            <a:endParaRPr kumimoji="1" lang="ja-JP" altLang="en-US" dirty="0"/>
          </a:p>
        </p:txBody>
      </p:sp>
      <p:sp>
        <p:nvSpPr>
          <p:cNvPr id="3" name="コンテンツ プレースホルダー 2"/>
          <p:cNvSpPr>
            <a:spLocks noGrp="1"/>
          </p:cNvSpPr>
          <p:nvPr>
            <p:ph idx="1"/>
          </p:nvPr>
        </p:nvSpPr>
        <p:spPr>
          <a:xfrm>
            <a:off x="179512" y="1600200"/>
            <a:ext cx="8856984" cy="5069160"/>
          </a:xfrm>
        </p:spPr>
        <p:txBody>
          <a:bodyPr>
            <a:normAutofit fontScale="77500" lnSpcReduction="20000"/>
          </a:bodyPr>
          <a:lstStyle/>
          <a:p>
            <a:r>
              <a:rPr kumimoji="1" lang="en-US" altLang="ja-JP" dirty="0" smtClean="0"/>
              <a:t>Thematic Analysis  </a:t>
            </a:r>
            <a:r>
              <a:rPr lang="en-US" altLang="ja-JP" dirty="0" smtClean="0"/>
              <a:t>(</a:t>
            </a:r>
            <a:r>
              <a:rPr lang="en-US" altLang="ja-JP" dirty="0" err="1" smtClean="0"/>
              <a:t>Boyatzis</a:t>
            </a:r>
            <a:r>
              <a:rPr lang="en-US" altLang="ja-JP" dirty="0"/>
              <a:t>, 1998</a:t>
            </a:r>
            <a:r>
              <a:rPr lang="en-US" altLang="ja-JP" dirty="0" smtClean="0"/>
              <a:t>): = A </a:t>
            </a:r>
            <a:r>
              <a:rPr lang="en-US" altLang="ja-JP" dirty="0"/>
              <a:t>process to be used with </a:t>
            </a:r>
            <a:r>
              <a:rPr lang="en-US" altLang="ja-JP" dirty="0">
                <a:solidFill>
                  <a:srgbClr val="FF0000"/>
                </a:solidFill>
              </a:rPr>
              <a:t>qualitative information</a:t>
            </a:r>
            <a:r>
              <a:rPr lang="en-US" altLang="ja-JP" dirty="0"/>
              <a:t>. It is not a another qualitative method but a process that can be used with most, if not all qualitative methods (methods of data collection</a:t>
            </a:r>
            <a:r>
              <a:rPr lang="en-US" altLang="ja-JP" dirty="0" smtClean="0"/>
              <a:t>).</a:t>
            </a:r>
          </a:p>
          <a:p>
            <a:endParaRPr lang="en-US" altLang="ja-JP" dirty="0"/>
          </a:p>
          <a:p>
            <a:r>
              <a:rPr lang="en-US" altLang="ja-JP" dirty="0"/>
              <a:t>Thematic analysis is </a:t>
            </a:r>
            <a:r>
              <a:rPr lang="en-US" altLang="ja-JP" dirty="0">
                <a:solidFill>
                  <a:srgbClr val="FF0000"/>
                </a:solidFill>
              </a:rPr>
              <a:t>a process for encoding </a:t>
            </a:r>
            <a:r>
              <a:rPr lang="en-US" altLang="ja-JP" dirty="0"/>
              <a:t>qualitative information</a:t>
            </a:r>
            <a:r>
              <a:rPr lang="en-US" altLang="ja-JP" dirty="0" smtClean="0"/>
              <a:t>.</a:t>
            </a:r>
          </a:p>
          <a:p>
            <a:pPr marL="0" indent="0">
              <a:buNone/>
            </a:pPr>
            <a:r>
              <a:rPr lang="en-US" altLang="ja-JP" dirty="0" smtClean="0"/>
              <a:t> </a:t>
            </a:r>
          </a:p>
          <a:p>
            <a:pPr lvl="0"/>
            <a:r>
              <a:rPr lang="en-GB" altLang="ja-JP" dirty="0">
                <a:solidFill>
                  <a:prstClr val="black"/>
                </a:solidFill>
                <a:latin typeface="Times New Roman" pitchFamily="18" charset="0"/>
                <a:cs typeface="Times New Roman" pitchFamily="18" charset="0"/>
              </a:rPr>
              <a:t>‘A research method for the subjective interpretation of the content of text data through </a:t>
            </a:r>
            <a:r>
              <a:rPr lang="en-GB" altLang="ja-JP" u="sng" dirty="0">
                <a:solidFill>
                  <a:prstClr val="black"/>
                </a:solidFill>
                <a:latin typeface="Times New Roman" pitchFamily="18" charset="0"/>
                <a:cs typeface="Times New Roman" pitchFamily="18" charset="0"/>
              </a:rPr>
              <a:t>the systematic classification process of coding and identifying themes or patterns</a:t>
            </a:r>
            <a:r>
              <a:rPr lang="en-GB" altLang="ja-JP" dirty="0">
                <a:solidFill>
                  <a:prstClr val="black"/>
                </a:solidFill>
                <a:latin typeface="Times New Roman" pitchFamily="18" charset="0"/>
                <a:cs typeface="Times New Roman" pitchFamily="18" charset="0"/>
              </a:rPr>
              <a:t>’ (</a:t>
            </a:r>
            <a:r>
              <a:rPr lang="en-GB" altLang="ja-JP" b="1" dirty="0">
                <a:solidFill>
                  <a:prstClr val="black"/>
                </a:solidFill>
                <a:latin typeface="Times New Roman" pitchFamily="18" charset="0"/>
                <a:cs typeface="Times New Roman" pitchFamily="18" charset="0"/>
              </a:rPr>
              <a:t>Hsieh &amp; Shannon, 2005</a:t>
            </a:r>
            <a:r>
              <a:rPr lang="en-GB" altLang="ja-JP" dirty="0">
                <a:solidFill>
                  <a:prstClr val="black"/>
                </a:solidFill>
                <a:latin typeface="Times New Roman" pitchFamily="18" charset="0"/>
                <a:cs typeface="Times New Roman" pitchFamily="18" charset="0"/>
              </a:rPr>
              <a:t>) </a:t>
            </a:r>
            <a:endParaRPr lang="en-GB" altLang="ja-JP" dirty="0" smtClean="0">
              <a:solidFill>
                <a:prstClr val="black"/>
              </a:solidFill>
              <a:latin typeface="Times New Roman" pitchFamily="18" charset="0"/>
              <a:cs typeface="Times New Roman" pitchFamily="18" charset="0"/>
            </a:endParaRPr>
          </a:p>
          <a:p>
            <a:pPr lvl="0"/>
            <a:r>
              <a:rPr lang="en-GB" altLang="ja-JP" dirty="0" smtClean="0">
                <a:solidFill>
                  <a:prstClr val="black"/>
                </a:solidFill>
                <a:latin typeface="Times New Roman" pitchFamily="18" charset="0"/>
                <a:cs typeface="Times New Roman" pitchFamily="18" charset="0"/>
              </a:rPr>
              <a:t>PAC Analysis =Thematic Analysis + </a:t>
            </a:r>
            <a:r>
              <a:rPr lang="en-GB" altLang="ja-JP" dirty="0" smtClean="0">
                <a:solidFill>
                  <a:srgbClr val="FF0000"/>
                </a:solidFill>
                <a:latin typeface="Times New Roman" pitchFamily="18" charset="0"/>
                <a:cs typeface="Times New Roman" pitchFamily="18" charset="0"/>
              </a:rPr>
              <a:t>Relational Analysis (Ito, 2014)</a:t>
            </a:r>
            <a:r>
              <a:rPr lang="en-US" altLang="ja-JP" dirty="0"/>
              <a:t/>
            </a:r>
            <a:br>
              <a:rPr lang="en-US" altLang="ja-JP" dirty="0"/>
            </a:b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30</a:t>
            </a:fld>
            <a:endParaRPr kumimoji="1" lang="ja-JP" altLang="en-US"/>
          </a:p>
        </p:txBody>
      </p:sp>
    </p:spTree>
    <p:extLst>
      <p:ext uri="{BB962C8B-B14F-4D97-AF65-F5344CB8AC3E}">
        <p14:creationId xmlns:p14="http://schemas.microsoft.com/office/powerpoint/2010/main" val="67062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648"/>
            <a:ext cx="8363272" cy="778098"/>
          </a:xfrm>
        </p:spPr>
        <p:txBody>
          <a:bodyPr>
            <a:noAutofit/>
          </a:bodyPr>
          <a:lstStyle/>
          <a:p>
            <a:r>
              <a:rPr kumimoji="1" lang="ja-JP" altLang="en-US" sz="3600" dirty="0" smtClean="0"/>
              <a:t>付録２：</a:t>
            </a:r>
            <a:r>
              <a:rPr kumimoji="1" lang="en-US" altLang="ja-JP" sz="3600" dirty="0" smtClean="0"/>
              <a:t>Thematic Analysis</a:t>
            </a:r>
            <a:r>
              <a:rPr kumimoji="1" lang="ja-JP" altLang="en-US" sz="3600" dirty="0" smtClean="0"/>
              <a:t>の結果の表示例</a:t>
            </a:r>
            <a:r>
              <a:rPr kumimoji="1" lang="en-US" altLang="ja-JP" sz="3600" dirty="0" smtClean="0"/>
              <a:t/>
            </a:r>
            <a:br>
              <a:rPr kumimoji="1" lang="en-US" altLang="ja-JP" sz="3600" dirty="0" smtClean="0"/>
            </a:br>
            <a:r>
              <a:rPr lang="en-US" altLang="ja-JP" sz="2400" dirty="0" err="1"/>
              <a:t>Bicquelet</a:t>
            </a:r>
            <a:r>
              <a:rPr lang="en-US" altLang="ja-JP" sz="2400" dirty="0"/>
              <a:t>(2014</a:t>
            </a:r>
            <a:r>
              <a:rPr lang="en-US" altLang="ja-JP" sz="2400" dirty="0" smtClean="0"/>
              <a:t>)</a:t>
            </a:r>
            <a:r>
              <a:rPr lang="ja-JP" altLang="en-US" sz="2400" dirty="0" smtClean="0"/>
              <a:t>の資料より</a:t>
            </a:r>
            <a:endParaRPr kumimoji="1" lang="ja-JP" altLang="en-US" sz="36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53439"/>
            <a:ext cx="8568952" cy="546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31</a:t>
            </a:fld>
            <a:endParaRPr kumimoji="1" lang="ja-JP" altLang="en-US"/>
          </a:p>
        </p:txBody>
      </p:sp>
    </p:spTree>
    <p:extLst>
      <p:ext uri="{BB962C8B-B14F-4D97-AF65-F5344CB8AC3E}">
        <p14:creationId xmlns:p14="http://schemas.microsoft.com/office/powerpoint/2010/main" val="3234116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①カウンセリングなど実践への</a:t>
            </a:r>
            <a:r>
              <a:rPr lang="ja-JP" altLang="en-US" dirty="0" smtClean="0"/>
              <a:t>応用</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a:t>井上孝代 </a:t>
            </a:r>
            <a:r>
              <a:rPr lang="en-US" altLang="ja-JP" dirty="0"/>
              <a:t>(1997). </a:t>
            </a:r>
            <a:r>
              <a:rPr lang="ja-JP" altLang="ja-JP" dirty="0"/>
              <a:t>留学生の文化受容態度とカウンセリング</a:t>
            </a:r>
            <a:r>
              <a:rPr lang="en-US" altLang="ja-JP" dirty="0"/>
              <a:t>:PAC</a:t>
            </a:r>
            <a:r>
              <a:rPr lang="ja-JP" altLang="ja-JP" dirty="0"/>
              <a:t>分析による事例研究を通して　カウンセリング研究</a:t>
            </a:r>
            <a:r>
              <a:rPr lang="en-US" altLang="ja-JP" dirty="0"/>
              <a:t>,</a:t>
            </a:r>
            <a:r>
              <a:rPr lang="en-US" altLang="ja-JP" b="1" dirty="0"/>
              <a:t> 30</a:t>
            </a:r>
            <a:r>
              <a:rPr lang="en-US" altLang="ja-JP" dirty="0"/>
              <a:t>, 216-226.</a:t>
            </a:r>
            <a:endParaRPr lang="ja-JP" altLang="ja-JP" dirty="0"/>
          </a:p>
          <a:p>
            <a:r>
              <a:rPr lang="ja-JP" altLang="ja-JP" dirty="0" smtClean="0"/>
              <a:t>井上</a:t>
            </a:r>
            <a:r>
              <a:rPr lang="ja-JP" altLang="ja-JP" dirty="0"/>
              <a:t>孝代 </a:t>
            </a:r>
            <a:r>
              <a:rPr lang="en-US" altLang="ja-JP" dirty="0"/>
              <a:t>(1998). </a:t>
            </a:r>
            <a:r>
              <a:rPr lang="ja-JP" altLang="ja-JP" dirty="0"/>
              <a:t>カウンセリングにおける</a:t>
            </a:r>
            <a:r>
              <a:rPr lang="en-US" altLang="ja-JP" dirty="0"/>
              <a:t>PAC(</a:t>
            </a:r>
            <a:r>
              <a:rPr lang="ja-JP" altLang="ja-JP" dirty="0"/>
              <a:t>個人別態度構造</a:t>
            </a:r>
            <a:r>
              <a:rPr lang="en-US" altLang="ja-JP" dirty="0"/>
              <a:t>)</a:t>
            </a:r>
            <a:r>
              <a:rPr lang="ja-JP" altLang="ja-JP" dirty="0"/>
              <a:t>分析の効果　心理学研究</a:t>
            </a:r>
            <a:r>
              <a:rPr lang="en-US" altLang="ja-JP" dirty="0"/>
              <a:t>, </a:t>
            </a:r>
            <a:r>
              <a:rPr lang="en-US" altLang="ja-JP" b="1" dirty="0"/>
              <a:t>69</a:t>
            </a:r>
            <a:r>
              <a:rPr lang="en-US" altLang="ja-JP" dirty="0"/>
              <a:t>, 295-303.</a:t>
            </a:r>
            <a:endParaRPr lang="ja-JP"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4</a:t>
            </a:fld>
            <a:endParaRPr kumimoji="1" lang="ja-JP" altLang="en-US"/>
          </a:p>
        </p:txBody>
      </p:sp>
    </p:spTree>
    <p:extLst>
      <p:ext uri="{BB962C8B-B14F-4D97-AF65-F5344CB8AC3E}">
        <p14:creationId xmlns:p14="http://schemas.microsoft.com/office/powerpoint/2010/main" val="3724118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②</a:t>
            </a:r>
            <a:r>
              <a:rPr lang="ja-JP" altLang="en-US" dirty="0"/>
              <a:t>行列の表示（反証可能性</a:t>
            </a:r>
            <a:r>
              <a:rPr lang="ja-JP" altLang="en-US" dirty="0" smtClean="0"/>
              <a:t>のため）</a:t>
            </a:r>
            <a:endParaRPr kumimoji="1" lang="ja-JP" altLang="en-US" dirty="0"/>
          </a:p>
        </p:txBody>
      </p:sp>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5</a:t>
            </a:fld>
            <a:endParaRPr kumimoji="1" lang="ja-JP" alt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6016" y="1600200"/>
            <a:ext cx="521196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990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③</a:t>
            </a:r>
            <a:r>
              <a:rPr lang="ja-JP" altLang="en-US" dirty="0"/>
              <a:t>カテゴリー表の</a:t>
            </a:r>
            <a:r>
              <a:rPr lang="ja-JP" altLang="en-US" dirty="0" smtClean="0"/>
              <a:t>明記</a:t>
            </a:r>
            <a:r>
              <a:rPr lang="en-US" altLang="ja-JP" dirty="0" smtClean="0"/>
              <a:t/>
            </a:r>
            <a:br>
              <a:rPr lang="en-US" altLang="ja-JP" dirty="0" smtClean="0"/>
            </a:br>
            <a:r>
              <a:rPr lang="ja-JP" altLang="en-US" dirty="0" smtClean="0"/>
              <a:t>（</a:t>
            </a:r>
            <a:r>
              <a:rPr lang="ja-JP" altLang="en-US" dirty="0"/>
              <a:t>質的研究者との共有可能性</a:t>
            </a:r>
            <a:r>
              <a:rPr lang="ja-JP" altLang="en-US" dirty="0" smtClean="0"/>
              <a:t>）</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6</a:t>
            </a:fld>
            <a:endParaRPr kumimoji="1" lang="ja-JP"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30" y="1596008"/>
            <a:ext cx="8086295" cy="492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9900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④</a:t>
            </a:r>
            <a:r>
              <a:rPr lang="en-US" altLang="ja-JP" dirty="0"/>
              <a:t>SPSS</a:t>
            </a:r>
            <a:r>
              <a:rPr lang="ja-JP" altLang="en-US" dirty="0"/>
              <a:t>の</a:t>
            </a:r>
            <a:r>
              <a:rPr lang="ja-JP" altLang="en-US" dirty="0" smtClean="0"/>
              <a:t>出力と</a:t>
            </a:r>
            <a:r>
              <a:rPr lang="en-US" altLang="ja-JP" dirty="0" smtClean="0"/>
              <a:t>MDS</a:t>
            </a:r>
            <a:r>
              <a:rPr lang="ja-JP" altLang="en-US" dirty="0" smtClean="0"/>
              <a:t>の図</a:t>
            </a:r>
            <a:endParaRPr kumimoji="1" lang="ja-JP" altLang="en-US" dirty="0"/>
          </a:p>
        </p:txBody>
      </p:sp>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7</a:t>
            </a:fld>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8" y="2132856"/>
            <a:ext cx="43815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280" y="2132856"/>
            <a:ext cx="392430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9900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
            </a:r>
            <a:br>
              <a:rPr lang="ja-JP" altLang="en-US" dirty="0"/>
            </a:br>
            <a:r>
              <a:rPr lang="ja-JP" altLang="en-US" dirty="0" smtClean="0"/>
              <a:t>⑤</a:t>
            </a:r>
            <a:r>
              <a:rPr lang="en-US" altLang="ja-JP" dirty="0" smtClean="0"/>
              <a:t>PAC</a:t>
            </a:r>
            <a:r>
              <a:rPr lang="ja-JP" altLang="en-US" dirty="0" smtClean="0"/>
              <a:t>分析は混合研究法</a:t>
            </a:r>
            <a:r>
              <a:rPr lang="en-US" altLang="ja-JP" dirty="0" smtClean="0"/>
              <a:t/>
            </a:r>
            <a:br>
              <a:rPr lang="en-US" altLang="ja-JP" dirty="0" smtClean="0"/>
            </a:br>
            <a:r>
              <a:rPr lang="ja-JP" altLang="en-US" dirty="0" smtClean="0"/>
              <a:t>（</a:t>
            </a:r>
            <a:r>
              <a:rPr lang="ja-JP" altLang="en-US" dirty="0"/>
              <a:t>ミックス法）</a:t>
            </a:r>
            <a:r>
              <a:rPr lang="ja-JP" altLang="en-US" dirty="0" err="1" smtClean="0"/>
              <a:t>か</a:t>
            </a:r>
            <a:r>
              <a:rPr lang="ja-JP" altLang="en-US" dirty="0" smtClean="0"/>
              <a:t>質的</a:t>
            </a:r>
            <a:r>
              <a:rPr lang="ja-JP" altLang="en-US" dirty="0"/>
              <a:t>研究か　</a:t>
            </a:r>
            <a:br>
              <a:rPr lang="ja-JP" altLang="en-US" dirty="0"/>
            </a:br>
            <a:endParaRPr kumimoji="1" lang="ja-JP" altLang="en-US" dirty="0"/>
          </a:p>
        </p:txBody>
      </p:sp>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8</a:t>
            </a:fld>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3" y="2276872"/>
            <a:ext cx="3481930" cy="3254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162014"/>
            <a:ext cx="5191962" cy="368157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49900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sz="2800" dirty="0" smtClean="0"/>
              <a:t/>
            </a:r>
            <a:br>
              <a:rPr lang="en-US" altLang="ja-JP" sz="2800" dirty="0" smtClean="0"/>
            </a:br>
            <a:r>
              <a:rPr lang="en-US" altLang="ja-JP" sz="2800" dirty="0"/>
              <a:t/>
            </a:r>
            <a:br>
              <a:rPr lang="en-US" altLang="ja-JP" sz="2800" dirty="0"/>
            </a:br>
            <a:r>
              <a:rPr lang="en-US" altLang="ja-JP" sz="2800" dirty="0" smtClean="0"/>
              <a:t/>
            </a:r>
            <a:br>
              <a:rPr lang="en-US" altLang="ja-JP" sz="2800" dirty="0" smtClean="0"/>
            </a:br>
            <a:r>
              <a:rPr lang="en-US" altLang="ja-JP" dirty="0" smtClean="0"/>
              <a:t>Is </a:t>
            </a:r>
            <a:r>
              <a:rPr lang="en-US" altLang="ja-JP" dirty="0"/>
              <a:t>PAC Analysis a mixed methods research?</a:t>
            </a:r>
            <a:r>
              <a:rPr lang="en-US" altLang="ja-JP" dirty="0" smtClean="0"/>
              <a:t> </a:t>
            </a:r>
            <a:br>
              <a:rPr lang="en-US" altLang="ja-JP" dirty="0" smtClean="0"/>
            </a:br>
            <a:r>
              <a:rPr lang="en-US" altLang="ja-JP" sz="2800" dirty="0" err="1" smtClean="0"/>
              <a:t>Takehiko</a:t>
            </a:r>
            <a:r>
              <a:rPr lang="en-US" altLang="ja-JP" sz="2800" dirty="0" smtClean="0"/>
              <a:t> Ito 1), Tetsuo Naito 2), </a:t>
            </a:r>
            <a:r>
              <a:rPr lang="en-US" altLang="ja-JP" sz="2800" dirty="0" err="1" smtClean="0"/>
              <a:t>Takayo</a:t>
            </a:r>
            <a:r>
              <a:rPr lang="en-US" altLang="ja-JP" sz="2800" dirty="0" smtClean="0"/>
              <a:t> Inoue 3), and </a:t>
            </a:r>
            <a:r>
              <a:rPr lang="en-US" altLang="ja-JP" sz="2800" dirty="0" err="1" smtClean="0"/>
              <a:t>Ikumi</a:t>
            </a:r>
            <a:r>
              <a:rPr lang="en-US" altLang="ja-JP" sz="2800" dirty="0" smtClean="0"/>
              <a:t> Ozawa 4)</a:t>
            </a:r>
            <a:br>
              <a:rPr lang="en-US" altLang="ja-JP" sz="2800" dirty="0" smtClean="0"/>
            </a:br>
            <a:r>
              <a:rPr lang="en-US" altLang="ja-JP" sz="2400" dirty="0" smtClean="0"/>
              <a:t>1) Wako University, Japan, 2) Fukushima College, Japan,  3) Meiji </a:t>
            </a:r>
            <a:r>
              <a:rPr lang="en-US" altLang="ja-JP" sz="2400" dirty="0" err="1" smtClean="0"/>
              <a:t>Gakuin</a:t>
            </a:r>
            <a:r>
              <a:rPr lang="en-US" altLang="ja-JP" sz="2400" dirty="0" smtClean="0"/>
              <a:t> University, Japan, 4) International Christian University, Japan.</a:t>
            </a:r>
            <a:br>
              <a:rPr lang="en-US" altLang="ja-JP" sz="2400" dirty="0" smtClean="0"/>
            </a:br>
            <a:r>
              <a:rPr lang="en-US" altLang="ja-JP" sz="2800" dirty="0" smtClean="0"/>
              <a:t/>
            </a:r>
            <a:br>
              <a:rPr lang="en-US" altLang="ja-JP" sz="2800" dirty="0" smtClean="0"/>
            </a:br>
            <a:r>
              <a:rPr lang="en-US" altLang="ja-JP" sz="2400" dirty="0" smtClean="0"/>
              <a:t>Mixed Methods </a:t>
            </a:r>
            <a:r>
              <a:rPr lang="en-US" altLang="ja-JP" sz="2400" dirty="0"/>
              <a:t>International Research Association (MMIRA) Asia Regional Conference in Japan</a:t>
            </a:r>
            <a:br>
              <a:rPr lang="en-US" altLang="ja-JP" sz="2400" dirty="0"/>
            </a:br>
            <a:r>
              <a:rPr lang="en-US" altLang="ja-JP" sz="2400" dirty="0"/>
              <a:t>The Inaugural Conference for Japan Society for Mixed Methods Research (JSMMR)</a:t>
            </a:r>
            <a:br>
              <a:rPr lang="en-US" altLang="ja-JP" sz="2400" dirty="0"/>
            </a:br>
            <a:r>
              <a:rPr lang="en-US" altLang="ja-JP" sz="2400" dirty="0"/>
              <a:t>September 19-20, 2015</a:t>
            </a:r>
            <a:endParaRPr kumimoji="1" lang="ja-JP" altLang="en-US" sz="2400" dirty="0"/>
          </a:p>
        </p:txBody>
      </p:sp>
      <p:sp>
        <p:nvSpPr>
          <p:cNvPr id="3" name="スライド番号プレースホルダー 2"/>
          <p:cNvSpPr>
            <a:spLocks noGrp="1"/>
          </p:cNvSpPr>
          <p:nvPr>
            <p:ph type="sldNum" sz="quarter" idx="12"/>
          </p:nvPr>
        </p:nvSpPr>
        <p:spPr/>
        <p:txBody>
          <a:bodyPr/>
          <a:lstStyle/>
          <a:p>
            <a:fld id="{6C6151AB-A03B-475B-BE4A-4E32FF1A5815}" type="slidenum">
              <a:rPr kumimoji="1" lang="ja-JP" altLang="en-US" smtClean="0"/>
              <a:t>9</a:t>
            </a:fld>
            <a:endParaRPr kumimoji="1" lang="ja-JP" altLang="en-US"/>
          </a:p>
        </p:txBody>
      </p:sp>
    </p:spTree>
    <p:extLst>
      <p:ext uri="{BB962C8B-B14F-4D97-AF65-F5344CB8AC3E}">
        <p14:creationId xmlns:p14="http://schemas.microsoft.com/office/powerpoint/2010/main" val="3705765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1234</TotalTime>
  <Words>605</Words>
  <Application>Microsoft Office PowerPoint</Application>
  <PresentationFormat>画面に合わせる (4:3)</PresentationFormat>
  <Paragraphs>105</Paragraphs>
  <Slides>31</Slides>
  <Notes>0</Notes>
  <HiddenSlides>0</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Office ​​テーマ</vt:lpstr>
      <vt:lpstr>PAC分析の理論と具体的な実施技術 内藤哲雄（福島学院大学） いとうたけひこ（和光大学）  日本心理学会第79回大会　 チュートリアルワークショップ  名古屋国際会議場　4階 第７会場/　レセプションホール第1室 2015年9月23日（2日目） １１：４０－１２：５０</vt:lpstr>
      <vt:lpstr>PAC分析の特徴と今後の課題</vt:lpstr>
      <vt:lpstr>PAC分析学会</vt:lpstr>
      <vt:lpstr>①カウンセリングなど実践への応用</vt:lpstr>
      <vt:lpstr>②行列の表示（反証可能性のため）</vt:lpstr>
      <vt:lpstr>③カテゴリー表の明記 （質的研究者との共有可能性）</vt:lpstr>
      <vt:lpstr>④SPSSの出力とMDSの図</vt:lpstr>
      <vt:lpstr> ⑤PAC分析は混合研究法 （ミックス法）か質的研究か　 </vt:lpstr>
      <vt:lpstr>   Is PAC Analysis a mixed methods research?  Takehiko Ito 1), Tetsuo Naito 2), Takayo Inoue 3), and Ikumi Ozawa 4) 1) Wako University, Japan, 2) Fukushima College, Japan,  3) Meiji Gakuin University, Japan, 4) International Christian University, Japan.  Mixed Methods International Research Association (MMIRA) Asia Regional Conference in Japan The Inaugural Conference for Japan Society for Mixed Methods Research (JSMMR) September 19-20, 2015</vt:lpstr>
      <vt:lpstr>www.itotakehiko.com </vt:lpstr>
      <vt:lpstr>What is PAC Analysis?</vt:lpstr>
      <vt:lpstr>Two unique research methods  made in Japan often referred as qualitative research methods </vt:lpstr>
      <vt:lpstr>Is PAC Analysis a qualitative  research or a mixed methods research? </vt:lpstr>
      <vt:lpstr>Purpose of my presentation </vt:lpstr>
      <vt:lpstr>Creswell and Fetters’ Workshop  at MMIRA Conference in Boston College, 2014 </vt:lpstr>
      <vt:lpstr>What I learned：３ types of basic MMR 　①収斂型　②順次説明型　③順次探究型</vt:lpstr>
      <vt:lpstr>My worksheet (2014): Phase, Procedure, and Product of PAC Analysis </vt:lpstr>
      <vt:lpstr>Today  (I year and 3 month later)</vt:lpstr>
      <vt:lpstr>Japanese version</vt:lpstr>
      <vt:lpstr>Phase ①   QUAL　（open-ended questions） Procedure: By stimulus sentence (n=1), Word association (語連想)produces  Product: An associated word (or sentence)  item list</vt:lpstr>
      <vt:lpstr>Phase ② quan (closed-ended questions) Procedure: Paired-words rating of distance  Product: Distance Matrix </vt:lpstr>
      <vt:lpstr>Phase　③  quan (multivariate analysis) Procedure: Cluster Analysis by Ward Method Product: Dendrogram (樹形図)</vt:lpstr>
      <vt:lpstr>Phase　④ quan → QUAL (open-ended questions) Procedure: Ask the meaning of each and higher clusters Product: Dialogue narrative &amp; cluster name (=meaning) </vt:lpstr>
      <vt:lpstr>Phase　⑤: Interpretation(open-ended questions) Procedure: Cooperative dialogue to final interpretation Product: cluster name (=meaning) &amp;                  fully explained dendrogram</vt:lpstr>
      <vt:lpstr>Phase　⑥ (for dialogue with non-PACA users) Procedure: Categorization of clusters Product: Summarized Category Table  内海裕里花・内藤哲雄・七海隆之（2014）コンパニオンアニマルへのフラストレーションと攻撃行動：飼い猫を対象としてのPAC分析　PAC分析学会第8回大会プログラム・発表抄録集, 17-21.</vt:lpstr>
      <vt:lpstr>Phase　⑦: Interpretation Procedure: Integrated holistic explanation Product: Discussion &amp; Conclusion</vt:lpstr>
      <vt:lpstr>Discussion:　</vt:lpstr>
      <vt:lpstr>Discussion (2)</vt:lpstr>
      <vt:lpstr>Thank you. Comments are welcome</vt:lpstr>
      <vt:lpstr>付録１：質的研究法としてのPAC分析 as a Semi-Automatic Thematic Analysis</vt:lpstr>
      <vt:lpstr>付録２：Thematic Analysisの結果の表示例 Bicquelet(2014)の資料より</vt:lpstr>
    </vt:vector>
  </TitlesOfParts>
  <Company>MouseComputer 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「ミックス法としてのPAC分析、そして結果の新しい表記法の提案」 いとうたけひこ（和光大学）  PAC分析学会第8回大会 福島学院大学 2014年12月14日</dc:title>
  <dc:creator>TAKEHIKO ITO</dc:creator>
  <cp:lastModifiedBy>TAKEHIKO ITO</cp:lastModifiedBy>
  <cp:revision>65</cp:revision>
  <cp:lastPrinted>2015-09-26T02:15:06Z</cp:lastPrinted>
  <dcterms:created xsi:type="dcterms:W3CDTF">2014-12-05T08:23:17Z</dcterms:created>
  <dcterms:modified xsi:type="dcterms:W3CDTF">2015-09-26T02:23:29Z</dcterms:modified>
</cp:coreProperties>
</file>